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2B1_9D2A364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BF_D714760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C9_698BBD8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745" r:id="rId1"/>
    <p:sldMasterId id="2147483784" r:id="rId2"/>
    <p:sldMasterId id="2147483770" r:id="rId3"/>
    <p:sldMasterId id="2147483758" r:id="rId4"/>
  </p:sldMasterIdLst>
  <p:notesMasterIdLst>
    <p:notesMasterId r:id="rId56"/>
  </p:notesMasterIdLst>
  <p:handoutMasterIdLst>
    <p:handoutMasterId r:id="rId57"/>
  </p:handoutMasterIdLst>
  <p:sldIdLst>
    <p:sldId id="679" r:id="rId5"/>
    <p:sldId id="689" r:id="rId6"/>
    <p:sldId id="672" r:id="rId7"/>
    <p:sldId id="704" r:id="rId8"/>
    <p:sldId id="703" r:id="rId9"/>
    <p:sldId id="737" r:id="rId10"/>
    <p:sldId id="692" r:id="rId11"/>
    <p:sldId id="714" r:id="rId12"/>
    <p:sldId id="744" r:id="rId13"/>
    <p:sldId id="716" r:id="rId14"/>
    <p:sldId id="718" r:id="rId15"/>
    <p:sldId id="734" r:id="rId16"/>
    <p:sldId id="732" r:id="rId17"/>
    <p:sldId id="733" r:id="rId18"/>
    <p:sldId id="724" r:id="rId19"/>
    <p:sldId id="728" r:id="rId20"/>
    <p:sldId id="742" r:id="rId21"/>
    <p:sldId id="723" r:id="rId22"/>
    <p:sldId id="741" r:id="rId23"/>
    <p:sldId id="735" r:id="rId24"/>
    <p:sldId id="736" r:id="rId25"/>
    <p:sldId id="731" r:id="rId26"/>
    <p:sldId id="721" r:id="rId27"/>
    <p:sldId id="691" r:id="rId28"/>
    <p:sldId id="261" r:id="rId29"/>
    <p:sldId id="259" r:id="rId30"/>
    <p:sldId id="258" r:id="rId31"/>
    <p:sldId id="257" r:id="rId32"/>
    <p:sldId id="262" r:id="rId33"/>
    <p:sldId id="260" r:id="rId34"/>
    <p:sldId id="263" r:id="rId35"/>
    <p:sldId id="265" r:id="rId36"/>
    <p:sldId id="693" r:id="rId37"/>
    <p:sldId id="291" r:id="rId38"/>
    <p:sldId id="293" r:id="rId39"/>
    <p:sldId id="275" r:id="rId40"/>
    <p:sldId id="297" r:id="rId41"/>
    <p:sldId id="300" r:id="rId42"/>
    <p:sldId id="298" r:id="rId43"/>
    <p:sldId id="299" r:id="rId44"/>
    <p:sldId id="301" r:id="rId45"/>
    <p:sldId id="302" r:id="rId46"/>
    <p:sldId id="303" r:id="rId47"/>
    <p:sldId id="294" r:id="rId48"/>
    <p:sldId id="287" r:id="rId49"/>
    <p:sldId id="283" r:id="rId50"/>
    <p:sldId id="730" r:id="rId51"/>
    <p:sldId id="290" r:id="rId52"/>
    <p:sldId id="292" r:id="rId53"/>
    <p:sldId id="743" r:id="rId54"/>
    <p:sldId id="71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8BF8FB-4C14-305C-BF66-CAA7E7573A19}" name="Gabriela Gutierrez" initials="GG" userId="u2g1FrCO9KueLdwb7SLr8u5e3hlXAejYQrWR/VJypP4="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1A13E"/>
    <a:srgbClr val="091F48"/>
    <a:srgbClr val="071F48"/>
    <a:srgbClr val="84C238"/>
    <a:srgbClr val="16A0AC"/>
    <a:srgbClr val="042048"/>
    <a:srgbClr val="188BCC"/>
    <a:srgbClr val="0286B9"/>
    <a:srgbClr val="ED7D31"/>
    <a:srgbClr val="159C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8DEA3-02FB-4490-87A8-864FAB555B8F}" v="571" dt="2025-02-28T00:24:28.335"/>
    <p1510:client id="{A3440299-5315-4B68-9364-0F06D4F497C0}" v="1816" dt="2025-02-28T00:29:16.795"/>
    <p1510:client id="{CA5EE406-322A-4C2E-B3FB-A7361C35C184}" v="298" dt="2025-02-26T00:33:22.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7257709973753299E-2"/>
          <c:y val="3.4375000000000003E-2"/>
          <c:w val="0.826972143607549"/>
          <c:h val="0.90302116141732303"/>
        </c:manualLayout>
      </c:layout>
      <c:barChart>
        <c:barDir val="col"/>
        <c:grouping val="stacked"/>
        <c:varyColors val="0"/>
        <c:ser>
          <c:idx val="0"/>
          <c:order val="0"/>
          <c:tx>
            <c:strRef>
              <c:f>Sheet1!$B$1</c:f>
              <c:strCache>
                <c:ptCount val="1"/>
                <c:pt idx="0">
                  <c:v>Series 1</c:v>
                </c:pt>
              </c:strCache>
            </c:strRef>
          </c:tx>
          <c:spPr>
            <a:solidFill>
              <a:schemeClr val="accent2"/>
            </a:solidFill>
            <a:ln>
              <a:noFill/>
            </a:ln>
            <a:effectLst/>
          </c:spPr>
          <c:invertIfNegative val="0"/>
          <c:cat>
            <c:strRef>
              <c:f>Sheet1!$A$2:$A$8</c:f>
              <c:strCache>
                <c:ptCount val="7"/>
                <c:pt idx="0">
                  <c:v>Title 1</c:v>
                </c:pt>
                <c:pt idx="1">
                  <c:v>Title 2</c:v>
                </c:pt>
                <c:pt idx="2">
                  <c:v>Title 3</c:v>
                </c:pt>
                <c:pt idx="3">
                  <c:v>Title 4</c:v>
                </c:pt>
                <c:pt idx="4">
                  <c:v>Title 5</c:v>
                </c:pt>
                <c:pt idx="5">
                  <c:v>Title 6</c:v>
                </c:pt>
                <c:pt idx="6">
                  <c:v>Title 7</c:v>
                </c:pt>
              </c:strCache>
            </c:strRef>
          </c:cat>
          <c:val>
            <c:numRef>
              <c:f>Sheet1!$B$2:$B$8</c:f>
              <c:numCache>
                <c:formatCode>General</c:formatCode>
                <c:ptCount val="7"/>
                <c:pt idx="0">
                  <c:v>10</c:v>
                </c:pt>
                <c:pt idx="1">
                  <c:v>80</c:v>
                </c:pt>
                <c:pt idx="2">
                  <c:v>35</c:v>
                </c:pt>
                <c:pt idx="3">
                  <c:v>20</c:v>
                </c:pt>
                <c:pt idx="4">
                  <c:v>8</c:v>
                </c:pt>
                <c:pt idx="5">
                  <c:v>30</c:v>
                </c:pt>
                <c:pt idx="6">
                  <c:v>200</c:v>
                </c:pt>
              </c:numCache>
            </c:numRef>
          </c:val>
          <c:extLst>
            <c:ext xmlns:c16="http://schemas.microsoft.com/office/drawing/2014/chart" uri="{C3380CC4-5D6E-409C-BE32-E72D297353CC}">
              <c16:uniqueId val="{00000000-F65B-EC44-8137-8EB5D05864C6}"/>
            </c:ext>
          </c:extLst>
        </c:ser>
        <c:ser>
          <c:idx val="1"/>
          <c:order val="1"/>
          <c:tx>
            <c:strRef>
              <c:f>Sheet1!$C$1</c:f>
              <c:strCache>
                <c:ptCount val="1"/>
                <c:pt idx="0">
                  <c:v>Series 2</c:v>
                </c:pt>
              </c:strCache>
            </c:strRef>
          </c:tx>
          <c:invertIfNegative val="0"/>
          <c:dPt>
            <c:idx val="6"/>
            <c:invertIfNegative val="0"/>
            <c:bubble3D val="0"/>
            <c:spPr>
              <a:pattFill prst="wdUpDiag">
                <a:fgClr>
                  <a:schemeClr val="bg1"/>
                </a:fgClr>
                <a:bgClr>
                  <a:schemeClr val="accent2"/>
                </a:bgClr>
              </a:pattFill>
              <a:effectLst/>
            </c:spPr>
            <c:extLst>
              <c:ext xmlns:c16="http://schemas.microsoft.com/office/drawing/2014/chart" uri="{C3380CC4-5D6E-409C-BE32-E72D297353CC}">
                <c16:uniqueId val="{00000002-F65B-EC44-8137-8EB5D05864C6}"/>
              </c:ext>
            </c:extLst>
          </c:dPt>
          <c:cat>
            <c:strRef>
              <c:f>Sheet1!$A$2:$A$8</c:f>
              <c:strCache>
                <c:ptCount val="7"/>
                <c:pt idx="0">
                  <c:v>Title 1</c:v>
                </c:pt>
                <c:pt idx="1">
                  <c:v>Title 2</c:v>
                </c:pt>
                <c:pt idx="2">
                  <c:v>Title 3</c:v>
                </c:pt>
                <c:pt idx="3">
                  <c:v>Title 4</c:v>
                </c:pt>
                <c:pt idx="4">
                  <c:v>Title 5</c:v>
                </c:pt>
                <c:pt idx="5">
                  <c:v>Title 6</c:v>
                </c:pt>
                <c:pt idx="6">
                  <c:v>Title 7</c:v>
                </c:pt>
              </c:strCache>
            </c:strRef>
          </c:cat>
          <c:val>
            <c:numRef>
              <c:f>Sheet1!$C$2:$C$8</c:f>
              <c:numCache>
                <c:formatCode>General</c:formatCode>
                <c:ptCount val="7"/>
                <c:pt idx="6">
                  <c:v>250</c:v>
                </c:pt>
              </c:numCache>
            </c:numRef>
          </c:val>
          <c:extLst>
            <c:ext xmlns:c16="http://schemas.microsoft.com/office/drawing/2014/chart" uri="{C3380CC4-5D6E-409C-BE32-E72D297353CC}">
              <c16:uniqueId val="{00000003-F65B-EC44-8137-8EB5D05864C6}"/>
            </c:ext>
          </c:extLst>
        </c:ser>
        <c:dLbls>
          <c:showLegendKey val="0"/>
          <c:showVal val="0"/>
          <c:showCatName val="0"/>
          <c:showSerName val="0"/>
          <c:showPercent val="0"/>
          <c:showBubbleSize val="0"/>
        </c:dLbls>
        <c:gapWidth val="25"/>
        <c:overlap val="100"/>
        <c:axId val="334833608"/>
        <c:axId val="334736440"/>
      </c:barChart>
      <c:catAx>
        <c:axId val="334833608"/>
        <c:scaling>
          <c:orientation val="minMax"/>
        </c:scaling>
        <c:delete val="0"/>
        <c:axPos val="b"/>
        <c:numFmt formatCode="General" sourceLinked="0"/>
        <c:majorTickMark val="out"/>
        <c:minorTickMark val="none"/>
        <c:tickLblPos val="nextTo"/>
        <c:spPr>
          <a:ln>
            <a:noFill/>
          </a:ln>
        </c:spPr>
        <c:txPr>
          <a:bodyPr/>
          <a:lstStyle/>
          <a:p>
            <a:pPr>
              <a:defRPr sz="1000">
                <a:latin typeface="+mj-lt"/>
              </a:defRPr>
            </a:pPr>
            <a:endParaRPr lang="en-US"/>
          </a:p>
        </c:txPr>
        <c:crossAx val="334736440"/>
        <c:crosses val="autoZero"/>
        <c:auto val="1"/>
        <c:lblAlgn val="ctr"/>
        <c:lblOffset val="100"/>
        <c:noMultiLvlLbl val="0"/>
      </c:catAx>
      <c:valAx>
        <c:axId val="334736440"/>
        <c:scaling>
          <c:orientation val="minMax"/>
        </c:scaling>
        <c:delete val="0"/>
        <c:axPos val="l"/>
        <c:numFmt formatCode="General" sourceLinked="1"/>
        <c:majorTickMark val="in"/>
        <c:minorTickMark val="none"/>
        <c:tickLblPos val="nextTo"/>
        <c:txPr>
          <a:bodyPr/>
          <a:lstStyle/>
          <a:p>
            <a:pPr>
              <a:defRPr sz="1000" b="0" i="0">
                <a:latin typeface="+mj-lt"/>
              </a:defRPr>
            </a:pPr>
            <a:endParaRPr lang="en-US"/>
          </a:p>
        </c:txPr>
        <c:crossAx val="3348336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587563461037899"/>
          <c:y val="6.8750000000000006E-2"/>
          <c:w val="0.81312181653734505"/>
          <c:h val="0.84052116141732303"/>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a:lstStyle/>
              <a:p>
                <a:pPr>
                  <a:defRPr sz="1400" b="0">
                    <a:solidFill>
                      <a:srgbClr val="FFFFFF"/>
                    </a:solidFill>
                    <a:latin typeface="+mj-l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Title 6</c:v>
                </c:pt>
                <c:pt idx="1">
                  <c:v>Title 5</c:v>
                </c:pt>
                <c:pt idx="2">
                  <c:v>Title 4</c:v>
                </c:pt>
                <c:pt idx="3">
                  <c:v>Title 3</c:v>
                </c:pt>
                <c:pt idx="4">
                  <c:v>Title 2</c:v>
                </c:pt>
                <c:pt idx="5">
                  <c:v>Title 1</c:v>
                </c:pt>
              </c:strCache>
            </c:strRef>
          </c:cat>
          <c:val>
            <c:numRef>
              <c:f>Sheet1!$B$2:$B$7</c:f>
              <c:numCache>
                <c:formatCode>0.0%</c:formatCode>
                <c:ptCount val="6"/>
                <c:pt idx="0">
                  <c:v>0.08</c:v>
                </c:pt>
                <c:pt idx="1">
                  <c:v>0.11700000000000001</c:v>
                </c:pt>
                <c:pt idx="2">
                  <c:v>0.222</c:v>
                </c:pt>
                <c:pt idx="3">
                  <c:v>0.24</c:v>
                </c:pt>
                <c:pt idx="4">
                  <c:v>0.39600000000000002</c:v>
                </c:pt>
                <c:pt idx="5">
                  <c:v>0.26200000000000001</c:v>
                </c:pt>
              </c:numCache>
            </c:numRef>
          </c:val>
          <c:extLst>
            <c:ext xmlns:c16="http://schemas.microsoft.com/office/drawing/2014/chart" uri="{C3380CC4-5D6E-409C-BE32-E72D297353CC}">
              <c16:uniqueId val="{00000000-50D2-2F49-B242-E52B69C79E7A}"/>
            </c:ext>
          </c:extLst>
        </c:ser>
        <c:ser>
          <c:idx val="1"/>
          <c:order val="1"/>
          <c:tx>
            <c:strRef>
              <c:f>Sheet1!$C$1</c:f>
              <c:strCache>
                <c:ptCount val="1"/>
                <c:pt idx="0">
                  <c:v>Series 2</c:v>
                </c:pt>
              </c:strCache>
            </c:strRef>
          </c:tx>
          <c:invertIfNegative val="0"/>
          <c:dPt>
            <c:idx val="6"/>
            <c:invertIfNegative val="0"/>
            <c:bubble3D val="0"/>
            <c:spPr>
              <a:pattFill prst="wdUpDiag">
                <a:fgClr>
                  <a:schemeClr val="bg1"/>
                </a:fgClr>
                <a:bgClr>
                  <a:schemeClr val="accent2"/>
                </a:bgClr>
              </a:pattFill>
              <a:effectLst/>
            </c:spPr>
            <c:extLst>
              <c:ext xmlns:c16="http://schemas.microsoft.com/office/drawing/2014/chart" uri="{C3380CC4-5D6E-409C-BE32-E72D297353CC}">
                <c16:uniqueId val="{00000002-50D2-2F49-B242-E52B69C79E7A}"/>
              </c:ext>
            </c:extLst>
          </c:dPt>
          <c:cat>
            <c:strRef>
              <c:f>Sheet1!$A$2:$A$7</c:f>
              <c:strCache>
                <c:ptCount val="6"/>
                <c:pt idx="0">
                  <c:v>Title 6</c:v>
                </c:pt>
                <c:pt idx="1">
                  <c:v>Title 5</c:v>
                </c:pt>
                <c:pt idx="2">
                  <c:v>Title 4</c:v>
                </c:pt>
                <c:pt idx="3">
                  <c:v>Title 3</c:v>
                </c:pt>
                <c:pt idx="4">
                  <c:v>Title 2</c:v>
                </c:pt>
                <c:pt idx="5">
                  <c:v>Title 1</c:v>
                </c:pt>
              </c:strCache>
            </c:strRef>
          </c:cat>
          <c:val>
            <c:numRef>
              <c:f>Sheet1!$C$2:$C$7</c:f>
              <c:numCache>
                <c:formatCode>General</c:formatCode>
                <c:ptCount val="6"/>
              </c:numCache>
            </c:numRef>
          </c:val>
          <c:extLst>
            <c:ext xmlns:c16="http://schemas.microsoft.com/office/drawing/2014/chart" uri="{C3380CC4-5D6E-409C-BE32-E72D297353CC}">
              <c16:uniqueId val="{00000003-50D2-2F49-B242-E52B69C79E7A}"/>
            </c:ext>
          </c:extLst>
        </c:ser>
        <c:dLbls>
          <c:showLegendKey val="0"/>
          <c:showVal val="0"/>
          <c:showCatName val="0"/>
          <c:showSerName val="0"/>
          <c:showPercent val="0"/>
          <c:showBubbleSize val="0"/>
        </c:dLbls>
        <c:gapWidth val="0"/>
        <c:overlap val="70"/>
        <c:axId val="334736048"/>
        <c:axId val="334735656"/>
      </c:barChart>
      <c:catAx>
        <c:axId val="334736048"/>
        <c:scaling>
          <c:orientation val="minMax"/>
        </c:scaling>
        <c:delete val="0"/>
        <c:axPos val="l"/>
        <c:numFmt formatCode="General" sourceLinked="0"/>
        <c:majorTickMark val="out"/>
        <c:minorTickMark val="none"/>
        <c:tickLblPos val="nextTo"/>
        <c:spPr>
          <a:ln>
            <a:noFill/>
          </a:ln>
        </c:spPr>
        <c:txPr>
          <a:bodyPr/>
          <a:lstStyle/>
          <a:p>
            <a:pPr>
              <a:defRPr sz="1400">
                <a:latin typeface="+mj-lt"/>
              </a:defRPr>
            </a:pPr>
            <a:endParaRPr lang="en-US"/>
          </a:p>
        </c:txPr>
        <c:crossAx val="334735656"/>
        <c:crosses val="autoZero"/>
        <c:auto val="1"/>
        <c:lblAlgn val="ctr"/>
        <c:lblOffset val="100"/>
        <c:noMultiLvlLbl val="0"/>
      </c:catAx>
      <c:valAx>
        <c:axId val="334735656"/>
        <c:scaling>
          <c:orientation val="minMax"/>
          <c:max val="0.5"/>
        </c:scaling>
        <c:delete val="0"/>
        <c:axPos val="b"/>
        <c:numFmt formatCode="0%" sourceLinked="0"/>
        <c:majorTickMark val="in"/>
        <c:minorTickMark val="none"/>
        <c:tickLblPos val="nextTo"/>
        <c:txPr>
          <a:bodyPr/>
          <a:lstStyle/>
          <a:p>
            <a:pPr>
              <a:defRPr sz="1000" b="0" i="0">
                <a:latin typeface="+mj-lt"/>
              </a:defRPr>
            </a:pPr>
            <a:endParaRPr lang="en-US"/>
          </a:p>
        </c:txPr>
        <c:crossAx val="334736048"/>
        <c:crosses val="autoZero"/>
        <c:crossBetween val="between"/>
        <c:majorUnit val="0.1"/>
      </c:valAx>
    </c:plotArea>
    <c:plotVisOnly val="1"/>
    <c:dispBlanksAs val="gap"/>
    <c:showDLblsOverMax val="0"/>
  </c:chart>
  <c:txPr>
    <a:bodyPr/>
    <a:lstStyle/>
    <a:p>
      <a:pPr>
        <a:defRPr sz="1800"/>
      </a:pPr>
      <a:endParaRPr lang="en-US"/>
    </a:p>
  </c:txPr>
  <c:externalData r:id="rId1">
    <c:autoUpdate val="0"/>
  </c:externalData>
</c:chartSpace>
</file>

<file path=ppt/comments/modernComment_2B1_9D2A3649.xml><?xml version="1.0" encoding="utf-8"?>
<p188:cmLst xmlns:a="http://schemas.openxmlformats.org/drawingml/2006/main" xmlns:r="http://schemas.openxmlformats.org/officeDocument/2006/relationships" xmlns:p188="http://schemas.microsoft.com/office/powerpoint/2018/8/main">
  <p188:cm id="{E2B09DE6-3776-4DDC-B5D0-4B4FD4B67F7D}" authorId="{C58BF8FB-4C14-305C-BF66-CAA7E7573A19}" created="2025-01-17T16:20:29.813">
    <ac:txMkLst xmlns:ac="http://schemas.microsoft.com/office/drawing/2013/main/command">
      <pc:docMk xmlns:pc="http://schemas.microsoft.com/office/powerpoint/2013/main/command"/>
      <pc:sldMk xmlns:pc="http://schemas.microsoft.com/office/powerpoint/2013/main/command" cId="2636789321" sldId="689"/>
      <ac:spMk id="21" creationId="{AB51BA4D-E498-4548-9318-6F752DEF1102}"/>
      <ac:txMk cp="251">
        <ac:context len="266" hash="1073467063"/>
      </ac:txMk>
    </ac:txMkLst>
    <p188:pos x="8035636" y="3541568"/>
    <p188:txBody>
      <a:bodyPr/>
      <a:lstStyle/>
      <a:p>
        <a:r>
          <a:rPr lang="en-US"/>
          <a:t>Equity could fall under this category for everyone</a:t>
        </a:r>
      </a:p>
    </p188:txBody>
  </p188:cm>
</p188:cmLst>
</file>

<file path=ppt/comments/modernComment_2BF_D7147601.xml><?xml version="1.0" encoding="utf-8"?>
<p188:cmLst xmlns:a="http://schemas.openxmlformats.org/drawingml/2006/main" xmlns:r="http://schemas.openxmlformats.org/officeDocument/2006/relationships" xmlns:p188="http://schemas.microsoft.com/office/powerpoint/2018/8/main">
  <p188:cm id="{F58AE49D-E54F-4B29-8428-3546F3E8944E}" authorId="{C58BF8FB-4C14-305C-BF66-CAA7E7573A19}" created="2025-01-23T20:42:58.356">
    <ac:txMkLst xmlns:ac="http://schemas.microsoft.com/office/drawing/2013/main/command">
      <pc:docMk xmlns:pc="http://schemas.microsoft.com/office/powerpoint/2013/main/command"/>
      <pc:sldMk xmlns:pc="http://schemas.microsoft.com/office/powerpoint/2013/main/command" cId="3608442369" sldId="703"/>
      <ac:spMk id="2" creationId="{AA9E9B39-168E-314E-92A0-7A27E922B9F0}"/>
      <ac:txMk cp="22" len="28">
        <ac:context len="58" hash="3194426311"/>
      </ac:txMk>
    </ac:txMkLst>
    <p188:pos x="9525000" y="609600"/>
    <p188:txBody>
      <a:bodyPr/>
      <a:lstStyle/>
      <a:p>
        <a:r>
          <a:rPr lang="en-US"/>
          <a:t>is this true? should I say *most* osher centers</a:t>
        </a:r>
      </a:p>
    </p188:txBody>
  </p188:cm>
</p188:cmLst>
</file>

<file path=ppt/comments/modernComment_2C9_698BBD8E.xml><?xml version="1.0" encoding="utf-8"?>
<p188:cmLst xmlns:a="http://schemas.openxmlformats.org/drawingml/2006/main" xmlns:r="http://schemas.openxmlformats.org/officeDocument/2006/relationships" xmlns:p188="http://schemas.microsoft.com/office/powerpoint/2018/8/main">
  <p188:cm id="{32E2CA35-B2D3-45A5-88B7-9B321F25335D}" authorId="{C58BF8FB-4C14-305C-BF66-CAA7E7573A19}" created="2025-01-17T16:20:29.813">
    <ac:txMkLst xmlns:ac="http://schemas.microsoft.com/office/drawing/2013/main/command">
      <pc:docMk xmlns:pc="http://schemas.microsoft.com/office/powerpoint/2013/main/command"/>
      <pc:sldMk xmlns:pc="http://schemas.microsoft.com/office/powerpoint/2013/main/command" cId="1770765710" sldId="713"/>
      <ac:spMk id="21" creationId="{358C3537-173A-5E4B-2DE8-61BC94051B82}"/>
      <ac:txMk cp="0">
        <ac:context len="2" hash="442"/>
      </ac:txMk>
    </ac:txMkLst>
    <p188:pos x="8035636" y="3541568"/>
    <p188:txBody>
      <a:bodyPr/>
      <a:lstStyle/>
      <a:p>
        <a:r>
          <a:rPr lang="en-US"/>
          <a:t>Equity could fall under this category for everyone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7C9F0-31F2-DC42-983C-BF3B3DF8AF12}"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en-US"/>
        </a:p>
      </dgm:t>
    </dgm:pt>
    <dgm:pt modelId="{8D7C4F95-2208-0D42-8AFC-DB73865D639F}">
      <dgm:prSet/>
      <dgm:spPr/>
      <dgm:t>
        <a:bodyPr/>
        <a:lstStyle/>
        <a:p>
          <a:r>
            <a:rPr lang="en-US">
              <a:latin typeface="Calibri Light" panose="020F0302020204030204"/>
            </a:rPr>
            <a:t>Analysis</a:t>
          </a:r>
          <a:endParaRPr lang="en-US"/>
        </a:p>
      </dgm:t>
    </dgm:pt>
    <dgm:pt modelId="{3CB25B2B-A01E-4C4D-9320-75657D4631AF}" type="parTrans" cxnId="{69B485A0-58DB-764E-ACF7-6A9125F9E6DA}">
      <dgm:prSet/>
      <dgm:spPr/>
      <dgm:t>
        <a:bodyPr/>
        <a:lstStyle/>
        <a:p>
          <a:endParaRPr lang="en-US"/>
        </a:p>
      </dgm:t>
    </dgm:pt>
    <dgm:pt modelId="{09EF13A3-1298-4C4A-8D22-D43554FBC48B}" type="sibTrans" cxnId="{69B485A0-58DB-764E-ACF7-6A9125F9E6DA}">
      <dgm:prSet/>
      <dgm:spPr/>
      <dgm:t>
        <a:bodyPr/>
        <a:lstStyle/>
        <a:p>
          <a:endParaRPr lang="en-US"/>
        </a:p>
      </dgm:t>
    </dgm:pt>
    <dgm:pt modelId="{17876ABB-2156-004A-A238-A49961D0BDAC}">
      <dgm:prSet/>
      <dgm:spPr/>
      <dgm:t>
        <a:bodyPr/>
        <a:lstStyle/>
        <a:p>
          <a:r>
            <a:rPr lang="en-US">
              <a:latin typeface="Calibri Light" panose="020F0302020204030204"/>
            </a:rPr>
            <a:t>Prioritization</a:t>
          </a:r>
          <a:r>
            <a:rPr lang="en-US"/>
            <a:t> </a:t>
          </a:r>
        </a:p>
      </dgm:t>
    </dgm:pt>
    <dgm:pt modelId="{5833D8B7-88D8-1D4C-8E79-5065D49DD05F}" type="parTrans" cxnId="{C34F1BFE-7B8F-4947-96DC-DEC5563F7CFE}">
      <dgm:prSet/>
      <dgm:spPr/>
      <dgm:t>
        <a:bodyPr/>
        <a:lstStyle/>
        <a:p>
          <a:endParaRPr lang="en-US"/>
        </a:p>
      </dgm:t>
    </dgm:pt>
    <dgm:pt modelId="{95D3E2C8-926A-F34F-A63E-57756830926D}" type="sibTrans" cxnId="{C34F1BFE-7B8F-4947-96DC-DEC5563F7CFE}">
      <dgm:prSet/>
      <dgm:spPr/>
      <dgm:t>
        <a:bodyPr/>
        <a:lstStyle/>
        <a:p>
          <a:endParaRPr lang="en-US"/>
        </a:p>
      </dgm:t>
    </dgm:pt>
    <dgm:pt modelId="{C95D10F6-CD20-D044-8F27-C5E15FE970EA}">
      <dgm:prSet/>
      <dgm:spPr/>
      <dgm:t>
        <a:bodyPr/>
        <a:lstStyle/>
        <a:p>
          <a:r>
            <a:rPr lang="en-US">
              <a:latin typeface="Calibri Light" panose="020F0302020204030204"/>
            </a:rPr>
            <a:t>Implementation</a:t>
          </a:r>
          <a:endParaRPr lang="en-US"/>
        </a:p>
      </dgm:t>
    </dgm:pt>
    <dgm:pt modelId="{5459EC94-3483-7449-95E7-92AB735CDB54}" type="parTrans" cxnId="{12F625A8-1C03-4749-89C5-DF79B5492CBC}">
      <dgm:prSet/>
      <dgm:spPr/>
      <dgm:t>
        <a:bodyPr/>
        <a:lstStyle/>
        <a:p>
          <a:endParaRPr lang="en-US"/>
        </a:p>
      </dgm:t>
    </dgm:pt>
    <dgm:pt modelId="{FB7926E4-4E31-2741-97F4-000CAB551FAF}" type="sibTrans" cxnId="{12F625A8-1C03-4749-89C5-DF79B5492CBC}">
      <dgm:prSet/>
      <dgm:spPr/>
      <dgm:t>
        <a:bodyPr/>
        <a:lstStyle/>
        <a:p>
          <a:endParaRPr lang="en-US"/>
        </a:p>
      </dgm:t>
    </dgm:pt>
    <dgm:pt modelId="{D5825706-BDF7-B746-B6EA-B793D5AABB8B}" type="pres">
      <dgm:prSet presAssocID="{ED37C9F0-31F2-DC42-983C-BF3B3DF8AF12}" presName="Name0" presStyleCnt="0">
        <dgm:presLayoutVars>
          <dgm:dir/>
          <dgm:animLvl val="lvl"/>
          <dgm:resizeHandles val="exact"/>
        </dgm:presLayoutVars>
      </dgm:prSet>
      <dgm:spPr/>
    </dgm:pt>
    <dgm:pt modelId="{36A1A455-79C7-DC41-ADF2-0F8AC8DD9B69}" type="pres">
      <dgm:prSet presAssocID="{8D7C4F95-2208-0D42-8AFC-DB73865D639F}" presName="parTxOnly" presStyleLbl="node1" presStyleIdx="0" presStyleCnt="3">
        <dgm:presLayoutVars>
          <dgm:chMax val="0"/>
          <dgm:chPref val="0"/>
          <dgm:bulletEnabled val="1"/>
        </dgm:presLayoutVars>
      </dgm:prSet>
      <dgm:spPr/>
    </dgm:pt>
    <dgm:pt modelId="{7550D916-3975-8E48-B739-A45FD65855BF}" type="pres">
      <dgm:prSet presAssocID="{09EF13A3-1298-4C4A-8D22-D43554FBC48B}" presName="parTxOnlySpace" presStyleCnt="0"/>
      <dgm:spPr/>
    </dgm:pt>
    <dgm:pt modelId="{13E9F818-EAF0-544B-8B3D-7058B33309AC}" type="pres">
      <dgm:prSet presAssocID="{17876ABB-2156-004A-A238-A49961D0BDAC}" presName="parTxOnly" presStyleLbl="node1" presStyleIdx="1" presStyleCnt="3">
        <dgm:presLayoutVars>
          <dgm:chMax val="0"/>
          <dgm:chPref val="0"/>
          <dgm:bulletEnabled val="1"/>
        </dgm:presLayoutVars>
      </dgm:prSet>
      <dgm:spPr/>
    </dgm:pt>
    <dgm:pt modelId="{1323746D-51DD-F94A-A870-B78F68812677}" type="pres">
      <dgm:prSet presAssocID="{95D3E2C8-926A-F34F-A63E-57756830926D}" presName="parTxOnlySpace" presStyleCnt="0"/>
      <dgm:spPr/>
    </dgm:pt>
    <dgm:pt modelId="{73AA8A84-BF0E-064E-9C06-4F9F687EF4CF}" type="pres">
      <dgm:prSet presAssocID="{C95D10F6-CD20-D044-8F27-C5E15FE970EA}" presName="parTxOnly" presStyleLbl="node1" presStyleIdx="2" presStyleCnt="3">
        <dgm:presLayoutVars>
          <dgm:chMax val="0"/>
          <dgm:chPref val="0"/>
          <dgm:bulletEnabled val="1"/>
        </dgm:presLayoutVars>
      </dgm:prSet>
      <dgm:spPr/>
    </dgm:pt>
  </dgm:ptLst>
  <dgm:cxnLst>
    <dgm:cxn modelId="{E0FD719A-4078-B847-AF2E-EC7CDFD8EBA8}" type="presOf" srcId="{C95D10F6-CD20-D044-8F27-C5E15FE970EA}" destId="{73AA8A84-BF0E-064E-9C06-4F9F687EF4CF}" srcOrd="0" destOrd="0" presId="urn:microsoft.com/office/officeart/2005/8/layout/chevron1"/>
    <dgm:cxn modelId="{69B485A0-58DB-764E-ACF7-6A9125F9E6DA}" srcId="{ED37C9F0-31F2-DC42-983C-BF3B3DF8AF12}" destId="{8D7C4F95-2208-0D42-8AFC-DB73865D639F}" srcOrd="0" destOrd="0" parTransId="{3CB25B2B-A01E-4C4D-9320-75657D4631AF}" sibTransId="{09EF13A3-1298-4C4A-8D22-D43554FBC48B}"/>
    <dgm:cxn modelId="{12F625A8-1C03-4749-89C5-DF79B5492CBC}" srcId="{ED37C9F0-31F2-DC42-983C-BF3B3DF8AF12}" destId="{C95D10F6-CD20-D044-8F27-C5E15FE970EA}" srcOrd="2" destOrd="0" parTransId="{5459EC94-3483-7449-95E7-92AB735CDB54}" sibTransId="{FB7926E4-4E31-2741-97F4-000CAB551FAF}"/>
    <dgm:cxn modelId="{E2B458B7-D1E2-0D49-90A3-1866CCCD6FDE}" type="presOf" srcId="{ED37C9F0-31F2-DC42-983C-BF3B3DF8AF12}" destId="{D5825706-BDF7-B746-B6EA-B793D5AABB8B}" srcOrd="0" destOrd="0" presId="urn:microsoft.com/office/officeart/2005/8/layout/chevron1"/>
    <dgm:cxn modelId="{1B0100BB-4134-404F-B7E2-8C48D0180A7B}" type="presOf" srcId="{8D7C4F95-2208-0D42-8AFC-DB73865D639F}" destId="{36A1A455-79C7-DC41-ADF2-0F8AC8DD9B69}" srcOrd="0" destOrd="0" presId="urn:microsoft.com/office/officeart/2005/8/layout/chevron1"/>
    <dgm:cxn modelId="{C34F1BFE-7B8F-4947-96DC-DEC5563F7CFE}" srcId="{ED37C9F0-31F2-DC42-983C-BF3B3DF8AF12}" destId="{17876ABB-2156-004A-A238-A49961D0BDAC}" srcOrd="1" destOrd="0" parTransId="{5833D8B7-88D8-1D4C-8E79-5065D49DD05F}" sibTransId="{95D3E2C8-926A-F34F-A63E-57756830926D}"/>
    <dgm:cxn modelId="{581DD9FE-F3D7-F94D-A608-9E530745197E}" type="presOf" srcId="{17876ABB-2156-004A-A238-A49961D0BDAC}" destId="{13E9F818-EAF0-544B-8B3D-7058B33309AC}" srcOrd="0" destOrd="0" presId="urn:microsoft.com/office/officeart/2005/8/layout/chevron1"/>
    <dgm:cxn modelId="{70188891-A6B2-B344-A9F4-F16B410DFABA}" type="presParOf" srcId="{D5825706-BDF7-B746-B6EA-B793D5AABB8B}" destId="{36A1A455-79C7-DC41-ADF2-0F8AC8DD9B69}" srcOrd="0" destOrd="0" presId="urn:microsoft.com/office/officeart/2005/8/layout/chevron1"/>
    <dgm:cxn modelId="{3165536C-4B4F-6440-BFE2-FCA53C721233}" type="presParOf" srcId="{D5825706-BDF7-B746-B6EA-B793D5AABB8B}" destId="{7550D916-3975-8E48-B739-A45FD65855BF}" srcOrd="1" destOrd="0" presId="urn:microsoft.com/office/officeart/2005/8/layout/chevron1"/>
    <dgm:cxn modelId="{A7A4C476-A815-A244-8BB8-D36B763536DF}" type="presParOf" srcId="{D5825706-BDF7-B746-B6EA-B793D5AABB8B}" destId="{13E9F818-EAF0-544B-8B3D-7058B33309AC}" srcOrd="2" destOrd="0" presId="urn:microsoft.com/office/officeart/2005/8/layout/chevron1"/>
    <dgm:cxn modelId="{CDBCFFFD-51B8-6D4A-912D-10A327362D8F}" type="presParOf" srcId="{D5825706-BDF7-B746-B6EA-B793D5AABB8B}" destId="{1323746D-51DD-F94A-A870-B78F68812677}" srcOrd="3" destOrd="0" presId="urn:microsoft.com/office/officeart/2005/8/layout/chevron1"/>
    <dgm:cxn modelId="{A99F1416-67B4-2E48-A70B-F23DE9D055E3}" type="presParOf" srcId="{D5825706-BDF7-B746-B6EA-B793D5AABB8B}" destId="{73AA8A84-BF0E-064E-9C06-4F9F687EF4C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37C9F0-31F2-DC42-983C-BF3B3DF8AF12}"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en-US"/>
        </a:p>
      </dgm:t>
    </dgm:pt>
    <dgm:pt modelId="{9F9FD6F6-89FB-874F-A4F4-B8EB26402556}">
      <dgm:prSet phldrT="[Text]"/>
      <dgm:spPr/>
      <dgm:t>
        <a:bodyPr/>
        <a:lstStyle/>
        <a:p>
          <a:r>
            <a:rPr lang="en-US"/>
            <a:t>Session 1,2,3,etc.</a:t>
          </a:r>
        </a:p>
      </dgm:t>
    </dgm:pt>
    <dgm:pt modelId="{D1AFCC31-87A4-3844-9366-B42E7B2789A0}" type="parTrans" cxnId="{EBE3A46B-A180-804A-8A16-A58EF6045ED3}">
      <dgm:prSet/>
      <dgm:spPr/>
      <dgm:t>
        <a:bodyPr/>
        <a:lstStyle/>
        <a:p>
          <a:endParaRPr lang="en-US"/>
        </a:p>
      </dgm:t>
    </dgm:pt>
    <dgm:pt modelId="{E8AF0FDB-00D9-034F-951C-E909B92BCD9E}" type="sibTrans" cxnId="{EBE3A46B-A180-804A-8A16-A58EF6045ED3}">
      <dgm:prSet/>
      <dgm:spPr/>
      <dgm:t>
        <a:bodyPr/>
        <a:lstStyle/>
        <a:p>
          <a:endParaRPr lang="en-US"/>
        </a:p>
      </dgm:t>
    </dgm:pt>
    <dgm:pt modelId="{A489CEF3-2B8C-FE4F-BEA2-E6F6BFA5473E}">
      <dgm:prSet/>
      <dgm:spPr/>
      <dgm:t>
        <a:bodyPr/>
        <a:lstStyle/>
        <a:p>
          <a:r>
            <a:rPr lang="en-US"/>
            <a:t>Wrap-Up and Prep</a:t>
          </a:r>
        </a:p>
      </dgm:t>
    </dgm:pt>
    <dgm:pt modelId="{6606660E-0A34-FE41-90F5-AF58B32D1005}" type="parTrans" cxnId="{1B849C14-DECE-2649-B916-D3FE5C1EA012}">
      <dgm:prSet/>
      <dgm:spPr/>
      <dgm:t>
        <a:bodyPr/>
        <a:lstStyle/>
        <a:p>
          <a:endParaRPr lang="en-US"/>
        </a:p>
      </dgm:t>
    </dgm:pt>
    <dgm:pt modelId="{18847BB9-0B42-C648-9309-FF6C78E626A6}" type="sibTrans" cxnId="{1B849C14-DECE-2649-B916-D3FE5C1EA012}">
      <dgm:prSet/>
      <dgm:spPr/>
      <dgm:t>
        <a:bodyPr/>
        <a:lstStyle/>
        <a:p>
          <a:endParaRPr lang="en-US"/>
        </a:p>
      </dgm:t>
    </dgm:pt>
    <dgm:pt modelId="{8D7C4F95-2208-0D42-8AFC-DB73865D639F}">
      <dgm:prSet/>
      <dgm:spPr/>
      <dgm:t>
        <a:bodyPr/>
        <a:lstStyle/>
        <a:p>
          <a:r>
            <a:rPr lang="en-US"/>
            <a:t>Referrals</a:t>
          </a:r>
        </a:p>
      </dgm:t>
    </dgm:pt>
    <dgm:pt modelId="{3CB25B2B-A01E-4C4D-9320-75657D4631AF}" type="parTrans" cxnId="{69B485A0-58DB-764E-ACF7-6A9125F9E6DA}">
      <dgm:prSet/>
      <dgm:spPr/>
      <dgm:t>
        <a:bodyPr/>
        <a:lstStyle/>
        <a:p>
          <a:endParaRPr lang="en-US"/>
        </a:p>
      </dgm:t>
    </dgm:pt>
    <dgm:pt modelId="{09EF13A3-1298-4C4A-8D22-D43554FBC48B}" type="sibTrans" cxnId="{69B485A0-58DB-764E-ACF7-6A9125F9E6DA}">
      <dgm:prSet/>
      <dgm:spPr/>
      <dgm:t>
        <a:bodyPr/>
        <a:lstStyle/>
        <a:p>
          <a:endParaRPr lang="en-US"/>
        </a:p>
      </dgm:t>
    </dgm:pt>
    <dgm:pt modelId="{17876ABB-2156-004A-A238-A49961D0BDAC}">
      <dgm:prSet/>
      <dgm:spPr/>
      <dgm:t>
        <a:bodyPr/>
        <a:lstStyle/>
        <a:p>
          <a:r>
            <a:rPr lang="en-US"/>
            <a:t>Scheduling </a:t>
          </a:r>
        </a:p>
      </dgm:t>
    </dgm:pt>
    <dgm:pt modelId="{5833D8B7-88D8-1D4C-8E79-5065D49DD05F}" type="parTrans" cxnId="{C34F1BFE-7B8F-4947-96DC-DEC5563F7CFE}">
      <dgm:prSet/>
      <dgm:spPr/>
      <dgm:t>
        <a:bodyPr/>
        <a:lstStyle/>
        <a:p>
          <a:endParaRPr lang="en-US"/>
        </a:p>
      </dgm:t>
    </dgm:pt>
    <dgm:pt modelId="{95D3E2C8-926A-F34F-A63E-57756830926D}" type="sibTrans" cxnId="{C34F1BFE-7B8F-4947-96DC-DEC5563F7CFE}">
      <dgm:prSet/>
      <dgm:spPr/>
      <dgm:t>
        <a:bodyPr/>
        <a:lstStyle/>
        <a:p>
          <a:endParaRPr lang="en-US"/>
        </a:p>
      </dgm:t>
    </dgm:pt>
    <dgm:pt modelId="{C95D10F6-CD20-D044-8F27-C5E15FE970EA}">
      <dgm:prSet/>
      <dgm:spPr/>
      <dgm:t>
        <a:bodyPr/>
        <a:lstStyle/>
        <a:p>
          <a:r>
            <a:rPr lang="en-US"/>
            <a:t>Onboarding </a:t>
          </a:r>
        </a:p>
      </dgm:t>
    </dgm:pt>
    <dgm:pt modelId="{5459EC94-3483-7449-95E7-92AB735CDB54}" type="parTrans" cxnId="{12F625A8-1C03-4749-89C5-DF79B5492CBC}">
      <dgm:prSet/>
      <dgm:spPr/>
      <dgm:t>
        <a:bodyPr/>
        <a:lstStyle/>
        <a:p>
          <a:endParaRPr lang="en-US"/>
        </a:p>
      </dgm:t>
    </dgm:pt>
    <dgm:pt modelId="{FB7926E4-4E31-2741-97F4-000CAB551FAF}" type="sibTrans" cxnId="{12F625A8-1C03-4749-89C5-DF79B5492CBC}">
      <dgm:prSet/>
      <dgm:spPr/>
      <dgm:t>
        <a:bodyPr/>
        <a:lstStyle/>
        <a:p>
          <a:endParaRPr lang="en-US"/>
        </a:p>
      </dgm:t>
    </dgm:pt>
    <dgm:pt modelId="{D5825706-BDF7-B746-B6EA-B793D5AABB8B}" type="pres">
      <dgm:prSet presAssocID="{ED37C9F0-31F2-DC42-983C-BF3B3DF8AF12}" presName="Name0" presStyleCnt="0">
        <dgm:presLayoutVars>
          <dgm:dir/>
          <dgm:animLvl val="lvl"/>
          <dgm:resizeHandles val="exact"/>
        </dgm:presLayoutVars>
      </dgm:prSet>
      <dgm:spPr/>
    </dgm:pt>
    <dgm:pt modelId="{36A1A455-79C7-DC41-ADF2-0F8AC8DD9B69}" type="pres">
      <dgm:prSet presAssocID="{8D7C4F95-2208-0D42-8AFC-DB73865D639F}" presName="parTxOnly" presStyleLbl="node1" presStyleIdx="0" presStyleCnt="5">
        <dgm:presLayoutVars>
          <dgm:chMax val="0"/>
          <dgm:chPref val="0"/>
          <dgm:bulletEnabled val="1"/>
        </dgm:presLayoutVars>
      </dgm:prSet>
      <dgm:spPr/>
    </dgm:pt>
    <dgm:pt modelId="{7550D916-3975-8E48-B739-A45FD65855BF}" type="pres">
      <dgm:prSet presAssocID="{09EF13A3-1298-4C4A-8D22-D43554FBC48B}" presName="parTxOnlySpace" presStyleCnt="0"/>
      <dgm:spPr/>
    </dgm:pt>
    <dgm:pt modelId="{13E9F818-EAF0-544B-8B3D-7058B33309AC}" type="pres">
      <dgm:prSet presAssocID="{17876ABB-2156-004A-A238-A49961D0BDAC}" presName="parTxOnly" presStyleLbl="node1" presStyleIdx="1" presStyleCnt="5">
        <dgm:presLayoutVars>
          <dgm:chMax val="0"/>
          <dgm:chPref val="0"/>
          <dgm:bulletEnabled val="1"/>
        </dgm:presLayoutVars>
      </dgm:prSet>
      <dgm:spPr/>
    </dgm:pt>
    <dgm:pt modelId="{1323746D-51DD-F94A-A870-B78F68812677}" type="pres">
      <dgm:prSet presAssocID="{95D3E2C8-926A-F34F-A63E-57756830926D}" presName="parTxOnlySpace" presStyleCnt="0"/>
      <dgm:spPr/>
    </dgm:pt>
    <dgm:pt modelId="{73AA8A84-BF0E-064E-9C06-4F9F687EF4CF}" type="pres">
      <dgm:prSet presAssocID="{C95D10F6-CD20-D044-8F27-C5E15FE970EA}" presName="parTxOnly" presStyleLbl="node1" presStyleIdx="2" presStyleCnt="5">
        <dgm:presLayoutVars>
          <dgm:chMax val="0"/>
          <dgm:chPref val="0"/>
          <dgm:bulletEnabled val="1"/>
        </dgm:presLayoutVars>
      </dgm:prSet>
      <dgm:spPr/>
    </dgm:pt>
    <dgm:pt modelId="{91945B09-DC2E-8248-AC07-6516154C7D83}" type="pres">
      <dgm:prSet presAssocID="{FB7926E4-4E31-2741-97F4-000CAB551FAF}" presName="parTxOnlySpace" presStyleCnt="0"/>
      <dgm:spPr/>
    </dgm:pt>
    <dgm:pt modelId="{F9D4B6EF-9096-CC45-8149-74D25271A09B}" type="pres">
      <dgm:prSet presAssocID="{9F9FD6F6-89FB-874F-A4F4-B8EB26402556}" presName="parTxOnly" presStyleLbl="node1" presStyleIdx="3" presStyleCnt="5">
        <dgm:presLayoutVars>
          <dgm:chMax val="0"/>
          <dgm:chPref val="0"/>
          <dgm:bulletEnabled val="1"/>
        </dgm:presLayoutVars>
      </dgm:prSet>
      <dgm:spPr/>
    </dgm:pt>
    <dgm:pt modelId="{06B70910-5CA6-064C-9CA1-73C58A6C26DF}" type="pres">
      <dgm:prSet presAssocID="{E8AF0FDB-00D9-034F-951C-E909B92BCD9E}" presName="parTxOnlySpace" presStyleCnt="0"/>
      <dgm:spPr/>
    </dgm:pt>
    <dgm:pt modelId="{D8C2C724-429F-9641-B3FC-DB77C2885C90}" type="pres">
      <dgm:prSet presAssocID="{A489CEF3-2B8C-FE4F-BEA2-E6F6BFA5473E}" presName="parTxOnly" presStyleLbl="node1" presStyleIdx="4" presStyleCnt="5">
        <dgm:presLayoutVars>
          <dgm:chMax val="0"/>
          <dgm:chPref val="0"/>
          <dgm:bulletEnabled val="1"/>
        </dgm:presLayoutVars>
      </dgm:prSet>
      <dgm:spPr/>
    </dgm:pt>
  </dgm:ptLst>
  <dgm:cxnLst>
    <dgm:cxn modelId="{1B849C14-DECE-2649-B916-D3FE5C1EA012}" srcId="{ED37C9F0-31F2-DC42-983C-BF3B3DF8AF12}" destId="{A489CEF3-2B8C-FE4F-BEA2-E6F6BFA5473E}" srcOrd="4" destOrd="0" parTransId="{6606660E-0A34-FE41-90F5-AF58B32D1005}" sibTransId="{18847BB9-0B42-C648-9309-FF6C78E626A6}"/>
    <dgm:cxn modelId="{EBE3A46B-A180-804A-8A16-A58EF6045ED3}" srcId="{ED37C9F0-31F2-DC42-983C-BF3B3DF8AF12}" destId="{9F9FD6F6-89FB-874F-A4F4-B8EB26402556}" srcOrd="3" destOrd="0" parTransId="{D1AFCC31-87A4-3844-9366-B42E7B2789A0}" sibTransId="{E8AF0FDB-00D9-034F-951C-E909B92BCD9E}"/>
    <dgm:cxn modelId="{21B90A8E-28A3-BC42-AD99-C162D029E2FD}" type="presOf" srcId="{9F9FD6F6-89FB-874F-A4F4-B8EB26402556}" destId="{F9D4B6EF-9096-CC45-8149-74D25271A09B}" srcOrd="0" destOrd="0" presId="urn:microsoft.com/office/officeart/2005/8/layout/chevron1"/>
    <dgm:cxn modelId="{DFCBCF8F-5D19-724E-A2AC-9EC721C953FB}" type="presOf" srcId="{A489CEF3-2B8C-FE4F-BEA2-E6F6BFA5473E}" destId="{D8C2C724-429F-9641-B3FC-DB77C2885C90}" srcOrd="0" destOrd="0" presId="urn:microsoft.com/office/officeart/2005/8/layout/chevron1"/>
    <dgm:cxn modelId="{E0FD719A-4078-B847-AF2E-EC7CDFD8EBA8}" type="presOf" srcId="{C95D10F6-CD20-D044-8F27-C5E15FE970EA}" destId="{73AA8A84-BF0E-064E-9C06-4F9F687EF4CF}" srcOrd="0" destOrd="0" presId="urn:microsoft.com/office/officeart/2005/8/layout/chevron1"/>
    <dgm:cxn modelId="{69B485A0-58DB-764E-ACF7-6A9125F9E6DA}" srcId="{ED37C9F0-31F2-DC42-983C-BF3B3DF8AF12}" destId="{8D7C4F95-2208-0D42-8AFC-DB73865D639F}" srcOrd="0" destOrd="0" parTransId="{3CB25B2B-A01E-4C4D-9320-75657D4631AF}" sibTransId="{09EF13A3-1298-4C4A-8D22-D43554FBC48B}"/>
    <dgm:cxn modelId="{12F625A8-1C03-4749-89C5-DF79B5492CBC}" srcId="{ED37C9F0-31F2-DC42-983C-BF3B3DF8AF12}" destId="{C95D10F6-CD20-D044-8F27-C5E15FE970EA}" srcOrd="2" destOrd="0" parTransId="{5459EC94-3483-7449-95E7-92AB735CDB54}" sibTransId="{FB7926E4-4E31-2741-97F4-000CAB551FAF}"/>
    <dgm:cxn modelId="{E2B458B7-D1E2-0D49-90A3-1866CCCD6FDE}" type="presOf" srcId="{ED37C9F0-31F2-DC42-983C-BF3B3DF8AF12}" destId="{D5825706-BDF7-B746-B6EA-B793D5AABB8B}" srcOrd="0" destOrd="0" presId="urn:microsoft.com/office/officeart/2005/8/layout/chevron1"/>
    <dgm:cxn modelId="{1B0100BB-4134-404F-B7E2-8C48D0180A7B}" type="presOf" srcId="{8D7C4F95-2208-0D42-8AFC-DB73865D639F}" destId="{36A1A455-79C7-DC41-ADF2-0F8AC8DD9B69}" srcOrd="0" destOrd="0" presId="urn:microsoft.com/office/officeart/2005/8/layout/chevron1"/>
    <dgm:cxn modelId="{C34F1BFE-7B8F-4947-96DC-DEC5563F7CFE}" srcId="{ED37C9F0-31F2-DC42-983C-BF3B3DF8AF12}" destId="{17876ABB-2156-004A-A238-A49961D0BDAC}" srcOrd="1" destOrd="0" parTransId="{5833D8B7-88D8-1D4C-8E79-5065D49DD05F}" sibTransId="{95D3E2C8-926A-F34F-A63E-57756830926D}"/>
    <dgm:cxn modelId="{581DD9FE-F3D7-F94D-A608-9E530745197E}" type="presOf" srcId="{17876ABB-2156-004A-A238-A49961D0BDAC}" destId="{13E9F818-EAF0-544B-8B3D-7058B33309AC}" srcOrd="0" destOrd="0" presId="urn:microsoft.com/office/officeart/2005/8/layout/chevron1"/>
    <dgm:cxn modelId="{70188891-A6B2-B344-A9F4-F16B410DFABA}" type="presParOf" srcId="{D5825706-BDF7-B746-B6EA-B793D5AABB8B}" destId="{36A1A455-79C7-DC41-ADF2-0F8AC8DD9B69}" srcOrd="0" destOrd="0" presId="urn:microsoft.com/office/officeart/2005/8/layout/chevron1"/>
    <dgm:cxn modelId="{3165536C-4B4F-6440-BFE2-FCA53C721233}" type="presParOf" srcId="{D5825706-BDF7-B746-B6EA-B793D5AABB8B}" destId="{7550D916-3975-8E48-B739-A45FD65855BF}" srcOrd="1" destOrd="0" presId="urn:microsoft.com/office/officeart/2005/8/layout/chevron1"/>
    <dgm:cxn modelId="{A7A4C476-A815-A244-8BB8-D36B763536DF}" type="presParOf" srcId="{D5825706-BDF7-B746-B6EA-B793D5AABB8B}" destId="{13E9F818-EAF0-544B-8B3D-7058B33309AC}" srcOrd="2" destOrd="0" presId="urn:microsoft.com/office/officeart/2005/8/layout/chevron1"/>
    <dgm:cxn modelId="{CDBCFFFD-51B8-6D4A-912D-10A327362D8F}" type="presParOf" srcId="{D5825706-BDF7-B746-B6EA-B793D5AABB8B}" destId="{1323746D-51DD-F94A-A870-B78F68812677}" srcOrd="3" destOrd="0" presId="urn:microsoft.com/office/officeart/2005/8/layout/chevron1"/>
    <dgm:cxn modelId="{A99F1416-67B4-2E48-A70B-F23DE9D055E3}" type="presParOf" srcId="{D5825706-BDF7-B746-B6EA-B793D5AABB8B}" destId="{73AA8A84-BF0E-064E-9C06-4F9F687EF4CF}" srcOrd="4" destOrd="0" presId="urn:microsoft.com/office/officeart/2005/8/layout/chevron1"/>
    <dgm:cxn modelId="{73C4C748-DBAA-EB44-8A42-3E52C93DEB82}" type="presParOf" srcId="{D5825706-BDF7-B746-B6EA-B793D5AABB8B}" destId="{91945B09-DC2E-8248-AC07-6516154C7D83}" srcOrd="5" destOrd="0" presId="urn:microsoft.com/office/officeart/2005/8/layout/chevron1"/>
    <dgm:cxn modelId="{8EB28931-A160-DC40-B939-D5654AC1DA98}" type="presParOf" srcId="{D5825706-BDF7-B746-B6EA-B793D5AABB8B}" destId="{F9D4B6EF-9096-CC45-8149-74D25271A09B}" srcOrd="6" destOrd="0" presId="urn:microsoft.com/office/officeart/2005/8/layout/chevron1"/>
    <dgm:cxn modelId="{5F98B4E8-4B3B-2149-960B-6AE7A0377864}" type="presParOf" srcId="{D5825706-BDF7-B746-B6EA-B793D5AABB8B}" destId="{06B70910-5CA6-064C-9CA1-73C58A6C26DF}" srcOrd="7" destOrd="0" presId="urn:microsoft.com/office/officeart/2005/8/layout/chevron1"/>
    <dgm:cxn modelId="{BF32E1DD-3AF9-2248-B5FB-0CF8C8A9ABB5}" type="presParOf" srcId="{D5825706-BDF7-B746-B6EA-B793D5AABB8B}" destId="{D8C2C724-429F-9641-B3FC-DB77C2885C9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1A455-79C7-DC41-ADF2-0F8AC8DD9B69}">
      <dsp:nvSpPr>
        <dsp:cNvPr id="0" name=""/>
        <dsp:cNvSpPr/>
      </dsp:nvSpPr>
      <dsp:spPr>
        <a:xfrm>
          <a:off x="2736" y="1249069"/>
          <a:ext cx="3333657" cy="1333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panose="020F0302020204030204"/>
            </a:rPr>
            <a:t>Analysis</a:t>
          </a:r>
          <a:endParaRPr lang="en-US" sz="2200" kern="1200"/>
        </a:p>
      </dsp:txBody>
      <dsp:txXfrm>
        <a:off x="669467" y="1249069"/>
        <a:ext cx="2000195" cy="1333462"/>
      </dsp:txXfrm>
    </dsp:sp>
    <dsp:sp modelId="{13E9F818-EAF0-544B-8B3D-7058B33309AC}">
      <dsp:nvSpPr>
        <dsp:cNvPr id="0" name=""/>
        <dsp:cNvSpPr/>
      </dsp:nvSpPr>
      <dsp:spPr>
        <a:xfrm>
          <a:off x="3003027" y="1249069"/>
          <a:ext cx="3333657" cy="1333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panose="020F0302020204030204"/>
            </a:rPr>
            <a:t>Prioritization</a:t>
          </a:r>
          <a:r>
            <a:rPr lang="en-US" sz="2200" kern="1200"/>
            <a:t> </a:t>
          </a:r>
        </a:p>
      </dsp:txBody>
      <dsp:txXfrm>
        <a:off x="3669758" y="1249069"/>
        <a:ext cx="2000195" cy="1333462"/>
      </dsp:txXfrm>
    </dsp:sp>
    <dsp:sp modelId="{73AA8A84-BF0E-064E-9C06-4F9F687EF4CF}">
      <dsp:nvSpPr>
        <dsp:cNvPr id="0" name=""/>
        <dsp:cNvSpPr/>
      </dsp:nvSpPr>
      <dsp:spPr>
        <a:xfrm>
          <a:off x="6003319" y="1249069"/>
          <a:ext cx="3333657" cy="1333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panose="020F0302020204030204"/>
            </a:rPr>
            <a:t>Implementation</a:t>
          </a:r>
          <a:endParaRPr lang="en-US" sz="2200" kern="1200"/>
        </a:p>
      </dsp:txBody>
      <dsp:txXfrm>
        <a:off x="6670050" y="1249069"/>
        <a:ext cx="2000195" cy="1333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1A455-79C7-DC41-ADF2-0F8AC8DD9B69}">
      <dsp:nvSpPr>
        <dsp:cNvPr id="0" name=""/>
        <dsp:cNvSpPr/>
      </dsp:nvSpPr>
      <dsp:spPr>
        <a:xfrm>
          <a:off x="2591" y="2194493"/>
          <a:ext cx="2306489" cy="92259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Referrals</a:t>
          </a:r>
        </a:p>
      </dsp:txBody>
      <dsp:txXfrm>
        <a:off x="463889" y="2194493"/>
        <a:ext cx="1383894" cy="922595"/>
      </dsp:txXfrm>
    </dsp:sp>
    <dsp:sp modelId="{13E9F818-EAF0-544B-8B3D-7058B33309AC}">
      <dsp:nvSpPr>
        <dsp:cNvPr id="0" name=""/>
        <dsp:cNvSpPr/>
      </dsp:nvSpPr>
      <dsp:spPr>
        <a:xfrm>
          <a:off x="2078431" y="2194493"/>
          <a:ext cx="2306489" cy="92259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Scheduling </a:t>
          </a:r>
        </a:p>
      </dsp:txBody>
      <dsp:txXfrm>
        <a:off x="2539729" y="2194493"/>
        <a:ext cx="1383894" cy="922595"/>
      </dsp:txXfrm>
    </dsp:sp>
    <dsp:sp modelId="{73AA8A84-BF0E-064E-9C06-4F9F687EF4CF}">
      <dsp:nvSpPr>
        <dsp:cNvPr id="0" name=""/>
        <dsp:cNvSpPr/>
      </dsp:nvSpPr>
      <dsp:spPr>
        <a:xfrm>
          <a:off x="4154272" y="2194493"/>
          <a:ext cx="2306489" cy="92259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Onboarding </a:t>
          </a:r>
        </a:p>
      </dsp:txBody>
      <dsp:txXfrm>
        <a:off x="4615570" y="2194493"/>
        <a:ext cx="1383894" cy="922595"/>
      </dsp:txXfrm>
    </dsp:sp>
    <dsp:sp modelId="{F9D4B6EF-9096-CC45-8149-74D25271A09B}">
      <dsp:nvSpPr>
        <dsp:cNvPr id="0" name=""/>
        <dsp:cNvSpPr/>
      </dsp:nvSpPr>
      <dsp:spPr>
        <a:xfrm>
          <a:off x="6230112" y="2194493"/>
          <a:ext cx="2306489" cy="92259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Session 1,2,3,etc.</a:t>
          </a:r>
        </a:p>
      </dsp:txBody>
      <dsp:txXfrm>
        <a:off x="6691410" y="2194493"/>
        <a:ext cx="1383894" cy="922595"/>
      </dsp:txXfrm>
    </dsp:sp>
    <dsp:sp modelId="{D8C2C724-429F-9641-B3FC-DB77C2885C90}">
      <dsp:nvSpPr>
        <dsp:cNvPr id="0" name=""/>
        <dsp:cNvSpPr/>
      </dsp:nvSpPr>
      <dsp:spPr>
        <a:xfrm>
          <a:off x="8305953" y="2194493"/>
          <a:ext cx="2306489" cy="92259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Wrap-Up and Prep</a:t>
          </a:r>
        </a:p>
      </dsp:txBody>
      <dsp:txXfrm>
        <a:off x="8767251" y="2194493"/>
        <a:ext cx="1383894" cy="9225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A6118E-F713-2B41-A89A-091842EFC8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5B8FC8-51B3-5A4A-AA86-38D3F88CB0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1E7B81-422D-994F-87F0-A34F23871B04}" type="datetimeFigureOut">
              <a:rPr lang="en-US" smtClean="0"/>
              <a:t>2/27/25</a:t>
            </a:fld>
            <a:endParaRPr lang="en-US"/>
          </a:p>
        </p:txBody>
      </p:sp>
      <p:sp>
        <p:nvSpPr>
          <p:cNvPr id="4" name="Footer Placeholder 3">
            <a:extLst>
              <a:ext uri="{FF2B5EF4-FFF2-40B4-BE49-F238E27FC236}">
                <a16:creationId xmlns:a16="http://schemas.microsoft.com/office/drawing/2014/main" id="{28443092-A6DE-534D-A355-D05EF00579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BCECF3-3277-1C41-A2B2-4B96E991F3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1CF529-737D-7343-9DED-416C5913E037}" type="slidenum">
              <a:rPr lang="en-US" smtClean="0"/>
              <a:t>‹#›</a:t>
            </a:fld>
            <a:endParaRPr lang="en-US"/>
          </a:p>
        </p:txBody>
      </p:sp>
    </p:spTree>
    <p:extLst>
      <p:ext uri="{BB962C8B-B14F-4D97-AF65-F5344CB8AC3E}">
        <p14:creationId xmlns:p14="http://schemas.microsoft.com/office/powerpoint/2010/main" val="285304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panose="02000503000000020004"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panose="02000503000000020004" pitchFamily="2" charset="0"/>
              </a:defRPr>
            </a:lvl1pPr>
          </a:lstStyle>
          <a:p>
            <a:fld id="{0675C050-8AE7-3A43-98A0-2B44E3455119}" type="datetimeFigureOut">
              <a:rPr lang="en-US" smtClean="0"/>
              <a:pPr/>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panose="02000503000000020004"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panose="02000503000000020004" pitchFamily="2" charset="0"/>
              </a:defRPr>
            </a:lvl1pPr>
          </a:lstStyle>
          <a:p>
            <a:fld id="{11B561C5-DC4E-9A46-B1DC-71893F293145}" type="slidenum">
              <a:rPr lang="en-US" smtClean="0"/>
              <a:pPr/>
              <a:t>‹#›</a:t>
            </a:fld>
            <a:endParaRPr lang="en-US"/>
          </a:p>
        </p:txBody>
      </p:sp>
    </p:spTree>
    <p:extLst>
      <p:ext uri="{BB962C8B-B14F-4D97-AF65-F5344CB8AC3E}">
        <p14:creationId xmlns:p14="http://schemas.microsoft.com/office/powerpoint/2010/main" val="252626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panose="02000503000000020004" pitchFamily="2" charset="0"/>
        <a:ea typeface="+mn-ea"/>
        <a:cs typeface="+mn-cs"/>
      </a:defRPr>
    </a:lvl1pPr>
    <a:lvl2pPr marL="457200" algn="l" defTabSz="914400" rtl="0" eaLnBrk="1" latinLnBrk="0" hangingPunct="1">
      <a:defRPr sz="1200" b="0" i="0" kern="1200">
        <a:solidFill>
          <a:schemeClr val="tx1"/>
        </a:solidFill>
        <a:latin typeface="Helvetica Neue" panose="02000503000000020004" pitchFamily="2" charset="0"/>
        <a:ea typeface="+mn-ea"/>
        <a:cs typeface="+mn-cs"/>
      </a:defRPr>
    </a:lvl2pPr>
    <a:lvl3pPr marL="914400" algn="l" defTabSz="914400" rtl="0" eaLnBrk="1" latinLnBrk="0" hangingPunct="1">
      <a:defRPr sz="1200" b="0" i="0" kern="1200">
        <a:solidFill>
          <a:schemeClr val="tx1"/>
        </a:solidFill>
        <a:latin typeface="Helvetica Neue" panose="02000503000000020004" pitchFamily="2" charset="0"/>
        <a:ea typeface="+mn-ea"/>
        <a:cs typeface="+mn-cs"/>
      </a:defRPr>
    </a:lvl3pPr>
    <a:lvl4pPr marL="1371600" algn="l" defTabSz="914400" rtl="0" eaLnBrk="1" latinLnBrk="0" hangingPunct="1">
      <a:defRPr sz="1200" b="0" i="0" kern="1200">
        <a:solidFill>
          <a:schemeClr val="tx1"/>
        </a:solidFill>
        <a:latin typeface="Helvetica Neue" panose="02000503000000020004" pitchFamily="2" charset="0"/>
        <a:ea typeface="+mn-ea"/>
        <a:cs typeface="+mn-cs"/>
      </a:defRPr>
    </a:lvl4pPr>
    <a:lvl5pPr marL="1828800" algn="l" defTabSz="914400" rtl="0" eaLnBrk="1" latinLnBrk="0" hangingPunct="1">
      <a:defRPr sz="1200" b="0" i="0" kern="1200">
        <a:solidFill>
          <a:schemeClr val="tx1"/>
        </a:solidFill>
        <a:latin typeface="Helvetica Neue"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B561C5-DC4E-9A46-B1DC-71893F293145}" type="slidenum">
              <a:rPr lang="en-US" smtClean="0"/>
              <a:pPr/>
              <a:t>2</a:t>
            </a:fld>
            <a:endParaRPr lang="en-US"/>
          </a:p>
        </p:txBody>
      </p:sp>
    </p:spTree>
    <p:extLst>
      <p:ext uri="{BB962C8B-B14F-4D97-AF65-F5344CB8AC3E}">
        <p14:creationId xmlns:p14="http://schemas.microsoft.com/office/powerpoint/2010/main" val="113405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Held to palliative care session metrics:</a:t>
            </a:r>
          </a:p>
          <a:p>
            <a:pPr marL="0" marR="0"/>
            <a:r>
              <a:rPr lang="en-US" sz="1800">
                <a:effectLst/>
                <a:latin typeface="Calibri" panose="020F0502020204030204" pitchFamily="34" charset="0"/>
              </a:rPr>
              <a:t>For APRNs:</a:t>
            </a:r>
          </a:p>
          <a:p>
            <a:pPr marL="0" marR="0"/>
            <a:r>
              <a:rPr lang="en-US" sz="1800">
                <a:effectLst/>
                <a:latin typeface="Calibri" panose="020F0502020204030204" pitchFamily="34" charset="0"/>
              </a:rPr>
              <a:t>Threshold 4</a:t>
            </a:r>
          </a:p>
          <a:p>
            <a:pPr marL="0" marR="0"/>
            <a:r>
              <a:rPr lang="en-US" sz="1800">
                <a:effectLst/>
                <a:latin typeface="Calibri" panose="020F0502020204030204" pitchFamily="34" charset="0"/>
              </a:rPr>
              <a:t>Target 4.22</a:t>
            </a:r>
          </a:p>
          <a:p>
            <a:pPr marL="0" marR="0"/>
            <a:r>
              <a:rPr lang="en-US" sz="1800">
                <a:effectLst/>
                <a:latin typeface="Calibri" panose="020F0502020204030204" pitchFamily="34" charset="0"/>
              </a:rPr>
              <a:t>Reach 4.52</a:t>
            </a:r>
          </a:p>
          <a:p>
            <a:endParaRPr lang="en-US"/>
          </a:p>
          <a:p>
            <a:r>
              <a:rPr lang="en-US"/>
              <a:t>Schedule 22 for average attendance of 12/visit</a:t>
            </a:r>
          </a:p>
        </p:txBody>
      </p:sp>
      <p:sp>
        <p:nvSpPr>
          <p:cNvPr id="4" name="Slide Number Placeholder 3"/>
          <p:cNvSpPr>
            <a:spLocks noGrp="1"/>
          </p:cNvSpPr>
          <p:nvPr>
            <p:ph type="sldNum" sz="quarter" idx="5"/>
          </p:nvPr>
        </p:nvSpPr>
        <p:spPr/>
        <p:txBody>
          <a:bodyPr/>
          <a:lstStyle/>
          <a:p>
            <a:fld id="{201E4884-CCC7-4AC1-88D6-E807A0ECB0C7}" type="slidenum">
              <a:rPr lang="en-US" smtClean="0"/>
              <a:t>35</a:t>
            </a:fld>
            <a:endParaRPr lang="en-US"/>
          </a:p>
        </p:txBody>
      </p:sp>
    </p:spTree>
    <p:extLst>
      <p:ext uri="{BB962C8B-B14F-4D97-AF65-F5344CB8AC3E}">
        <p14:creationId xmlns:p14="http://schemas.microsoft.com/office/powerpoint/2010/main" val="228725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1E4884-CCC7-4AC1-88D6-E807A0ECB0C7}" type="slidenum">
              <a:rPr lang="en-US" smtClean="0"/>
              <a:t>36</a:t>
            </a:fld>
            <a:endParaRPr lang="en-US"/>
          </a:p>
        </p:txBody>
      </p:sp>
    </p:spTree>
    <p:extLst>
      <p:ext uri="{BB962C8B-B14F-4D97-AF65-F5344CB8AC3E}">
        <p14:creationId xmlns:p14="http://schemas.microsoft.com/office/powerpoint/2010/main" val="2838624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1E4884-CCC7-4AC1-88D6-E807A0ECB0C7}" type="slidenum">
              <a:rPr lang="en-US" smtClean="0"/>
              <a:t>37</a:t>
            </a:fld>
            <a:endParaRPr lang="en-US"/>
          </a:p>
        </p:txBody>
      </p:sp>
    </p:spTree>
    <p:extLst>
      <p:ext uri="{BB962C8B-B14F-4D97-AF65-F5344CB8AC3E}">
        <p14:creationId xmlns:p14="http://schemas.microsoft.com/office/powerpoint/2010/main" val="3456426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Gurje</a:t>
            </a:r>
            <a:endParaRPr lang="en-US"/>
          </a:p>
          <a:p>
            <a:endParaRPr lang="en-US"/>
          </a:p>
        </p:txBody>
      </p:sp>
      <p:sp>
        <p:nvSpPr>
          <p:cNvPr id="4" name="Slide Number Placeholder 3"/>
          <p:cNvSpPr>
            <a:spLocks noGrp="1"/>
          </p:cNvSpPr>
          <p:nvPr>
            <p:ph type="sldNum" sz="quarter" idx="5"/>
          </p:nvPr>
        </p:nvSpPr>
        <p:spPr/>
        <p:txBody>
          <a:bodyPr/>
          <a:lstStyle/>
          <a:p>
            <a:fld id="{201E4884-CCC7-4AC1-88D6-E807A0ECB0C7}" type="slidenum">
              <a:rPr lang="en-US" smtClean="0"/>
              <a:t>38</a:t>
            </a:fld>
            <a:endParaRPr lang="en-US"/>
          </a:p>
        </p:txBody>
      </p:sp>
    </p:spTree>
    <p:extLst>
      <p:ext uri="{BB962C8B-B14F-4D97-AF65-F5344CB8AC3E}">
        <p14:creationId xmlns:p14="http://schemas.microsoft.com/office/powerpoint/2010/main" val="291284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Gurjeet- add group pro forma?</a:t>
            </a:r>
          </a:p>
          <a:p>
            <a:r>
              <a:rPr lang="en-US"/>
              <a:t>Talking points: evolution of program manager role over time- has varied over the years from a clinical screening role (RN), marketing role (business administrator), team effort (all admin schedules) into the current program manager role- cost covered by clinic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don’t have a medical assistant, we do have a group program manager</a:t>
            </a:r>
          </a:p>
          <a:p>
            <a:endParaRPr lang="en-US"/>
          </a:p>
        </p:txBody>
      </p:sp>
      <p:sp>
        <p:nvSpPr>
          <p:cNvPr id="4" name="Slide Number Placeholder 3"/>
          <p:cNvSpPr>
            <a:spLocks noGrp="1"/>
          </p:cNvSpPr>
          <p:nvPr>
            <p:ph type="sldNum" sz="quarter" idx="5"/>
          </p:nvPr>
        </p:nvSpPr>
        <p:spPr/>
        <p:txBody>
          <a:bodyPr/>
          <a:lstStyle/>
          <a:p>
            <a:fld id="{201E4884-CCC7-4AC1-88D6-E807A0ECB0C7}" type="slidenum">
              <a:rPr lang="en-US" smtClean="0"/>
              <a:t>39</a:t>
            </a:fld>
            <a:endParaRPr lang="en-US"/>
          </a:p>
        </p:txBody>
      </p:sp>
    </p:spTree>
    <p:extLst>
      <p:ext uri="{BB962C8B-B14F-4D97-AF65-F5344CB8AC3E}">
        <p14:creationId xmlns:p14="http://schemas.microsoft.com/office/powerpoint/2010/main" val="205187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1E4884-CCC7-4AC1-88D6-E807A0ECB0C7}" type="slidenum">
              <a:rPr lang="en-US" smtClean="0"/>
              <a:t>40</a:t>
            </a:fld>
            <a:endParaRPr lang="en-US"/>
          </a:p>
        </p:txBody>
      </p:sp>
    </p:spTree>
    <p:extLst>
      <p:ext uri="{BB962C8B-B14F-4D97-AF65-F5344CB8AC3E}">
        <p14:creationId xmlns:p14="http://schemas.microsoft.com/office/powerpoint/2010/main" val="760247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1E4884-CCC7-4AC1-88D6-E807A0ECB0C7}" type="slidenum">
              <a:rPr lang="en-US" smtClean="0"/>
              <a:t>44</a:t>
            </a:fld>
            <a:endParaRPr lang="en-US"/>
          </a:p>
        </p:txBody>
      </p:sp>
    </p:spTree>
    <p:extLst>
      <p:ext uri="{BB962C8B-B14F-4D97-AF65-F5344CB8AC3E}">
        <p14:creationId xmlns:p14="http://schemas.microsoft.com/office/powerpoint/2010/main" val="154550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N/5 FOR CONDITIONS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382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47</a:t>
            </a:fld>
            <a:endParaRPr lang="en-US"/>
          </a:p>
        </p:txBody>
      </p:sp>
    </p:spTree>
    <p:extLst>
      <p:ext uri="{BB962C8B-B14F-4D97-AF65-F5344CB8AC3E}">
        <p14:creationId xmlns:p14="http://schemas.microsoft.com/office/powerpoint/2010/main" val="840986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48</a:t>
            </a:fld>
            <a:endParaRPr lang="en-US"/>
          </a:p>
        </p:txBody>
      </p:sp>
    </p:spTree>
    <p:extLst>
      <p:ext uri="{BB962C8B-B14F-4D97-AF65-F5344CB8AC3E}">
        <p14:creationId xmlns:p14="http://schemas.microsoft.com/office/powerpoint/2010/main" val="284395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Helvetica Neue"/>
              </a:rPr>
              <a:t>Network of 11 centers in the US and across the world</a:t>
            </a:r>
            <a:endParaRPr lang="en-US"/>
          </a:p>
          <a:p>
            <a:pPr marL="171450" indent="-171450">
              <a:buFont typeface="Arial"/>
              <a:buChar char="•"/>
            </a:pPr>
            <a:r>
              <a:rPr lang="en-US">
                <a:latin typeface="Helvetica Neue"/>
              </a:rPr>
              <a:t>Founded and funded by Bernard Osher, American businessman and philanthropist </a:t>
            </a:r>
          </a:p>
          <a:p>
            <a:pPr marL="171450" indent="-171450">
              <a:buFont typeface="Arial"/>
              <a:buChar char="•"/>
            </a:pPr>
            <a:r>
              <a:rPr lang="en-US">
                <a:latin typeface="Helvetica Neue"/>
              </a:rPr>
              <a:t>The centers house research, education, and clinical teams </a:t>
            </a:r>
            <a:endParaRPr lang="en-US"/>
          </a:p>
        </p:txBody>
      </p:sp>
      <p:sp>
        <p:nvSpPr>
          <p:cNvPr id="4" name="Slide Number Placeholder 3"/>
          <p:cNvSpPr>
            <a:spLocks noGrp="1"/>
          </p:cNvSpPr>
          <p:nvPr>
            <p:ph type="sldNum" sz="quarter" idx="5"/>
          </p:nvPr>
        </p:nvSpPr>
        <p:spPr/>
        <p:txBody>
          <a:bodyPr/>
          <a:lstStyle/>
          <a:p>
            <a:fld id="{11B561C5-DC4E-9A46-B1DC-71893F293145}" type="slidenum">
              <a:rPr lang="en-US" smtClean="0"/>
              <a:pPr/>
              <a:t>5</a:t>
            </a:fld>
            <a:endParaRPr lang="en-US"/>
          </a:p>
        </p:txBody>
      </p:sp>
    </p:spTree>
    <p:extLst>
      <p:ext uri="{BB962C8B-B14F-4D97-AF65-F5344CB8AC3E}">
        <p14:creationId xmlns:p14="http://schemas.microsoft.com/office/powerpoint/2010/main" val="881452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49</a:t>
            </a:fld>
            <a:endParaRPr lang="en-US"/>
          </a:p>
        </p:txBody>
      </p:sp>
    </p:spTree>
    <p:extLst>
      <p:ext uri="{BB962C8B-B14F-4D97-AF65-F5344CB8AC3E}">
        <p14:creationId xmlns:p14="http://schemas.microsoft.com/office/powerpoint/2010/main" val="8213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380D-9FF6-AE97-9DC2-357CD806B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E57B4-6BE1-30EC-C7C4-01D5320F0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1B2B9-BA0E-71C2-6051-EE2144C41F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458C4B-0560-2C33-6618-72CA839D15EF}"/>
              </a:ext>
            </a:extLst>
          </p:cNvPr>
          <p:cNvSpPr>
            <a:spLocks noGrp="1"/>
          </p:cNvSpPr>
          <p:nvPr>
            <p:ph type="sldNum" sz="quarter" idx="5"/>
          </p:nvPr>
        </p:nvSpPr>
        <p:spPr/>
        <p:txBody>
          <a:bodyPr/>
          <a:lstStyle/>
          <a:p>
            <a:fld id="{11B561C5-DC4E-9A46-B1DC-71893F293145}" type="slidenum">
              <a:rPr lang="en-US" smtClean="0"/>
              <a:pPr/>
              <a:t>51</a:t>
            </a:fld>
            <a:endParaRPr lang="en-US"/>
          </a:p>
        </p:txBody>
      </p:sp>
    </p:spTree>
    <p:extLst>
      <p:ext uri="{BB962C8B-B14F-4D97-AF65-F5344CB8AC3E}">
        <p14:creationId xmlns:p14="http://schemas.microsoft.com/office/powerpoint/2010/main" val="275302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Helvetica Neue"/>
              </a:rPr>
              <a:t>GMV = billable appointments during which multiple patients with similar concerns meet with clinicians simultaneously</a:t>
            </a:r>
          </a:p>
          <a:p>
            <a:pPr marL="171450" indent="-171450">
              <a:buFont typeface="Arial"/>
              <a:buChar char="•"/>
            </a:pPr>
            <a:r>
              <a:rPr lang="en-US">
                <a:latin typeface="Helvetica Neue"/>
              </a:rPr>
              <a:t>Plenty of evidence supporting GMVs</a:t>
            </a:r>
            <a:endParaRPr lang="en-US"/>
          </a:p>
          <a:p>
            <a:pPr marL="171450" indent="-171450">
              <a:buFont typeface="Arial"/>
              <a:buChar char="•"/>
            </a:pPr>
            <a:r>
              <a:rPr lang="en-US">
                <a:latin typeface="Helvetica Neue"/>
              </a:rPr>
              <a:t>This talk will focus the specifics of GMV implementation and the clinical operations work that they require</a:t>
            </a:r>
          </a:p>
        </p:txBody>
      </p:sp>
      <p:sp>
        <p:nvSpPr>
          <p:cNvPr id="4" name="Slide Number Placeholder 3"/>
          <p:cNvSpPr>
            <a:spLocks noGrp="1"/>
          </p:cNvSpPr>
          <p:nvPr>
            <p:ph type="sldNum" sz="quarter" idx="5"/>
          </p:nvPr>
        </p:nvSpPr>
        <p:spPr/>
        <p:txBody>
          <a:bodyPr/>
          <a:lstStyle/>
          <a:p>
            <a:fld id="{11B561C5-DC4E-9A46-B1DC-71893F293145}" type="slidenum">
              <a:rPr lang="en-US" smtClean="0"/>
              <a:pPr/>
              <a:t>6</a:t>
            </a:fld>
            <a:endParaRPr lang="en-US"/>
          </a:p>
        </p:txBody>
      </p:sp>
    </p:spTree>
    <p:extLst>
      <p:ext uri="{BB962C8B-B14F-4D97-AF65-F5344CB8AC3E}">
        <p14:creationId xmlns:p14="http://schemas.microsoft.com/office/powerpoint/2010/main" val="1366358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a:latin typeface="+mn-lt"/>
              </a:rPr>
              <a:t>Kavita</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a:latin typeface="+mn-lt"/>
              </a:rPr>
              <a:t>Along with the quantitative analysis we wanted to understand the qualitative aspects of our pilot and how to best acknowledge, characterize, and adapt with the feedback we were receiving from patients, team members, fellows and our own reflections.</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a:latin typeface="+mn-lt"/>
              </a:rPr>
              <a:t>There were four major themes that arose in our analysis.</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a:latin typeface="+mn-lt"/>
              </a:rPr>
              <a:t>1. Empowerment – that with knowledge, practice, and wisdoms such as acceptance, self-compassion patients could feel empowered towards pro-health behavior. And picking up a few examples of quotes from patients:</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i="1">
                <a:effectLst/>
                <a:latin typeface="+mn-lt"/>
                <a:ea typeface="Calibri" panose="020F0502020204030204" pitchFamily="34" charset="0"/>
                <a:cs typeface="Times New Roman" panose="02020603050405020304" pitchFamily="18" charset="0"/>
              </a:rPr>
              <a:t>”(</a:t>
            </a:r>
            <a:r>
              <a:rPr lang="en-US" sz="1200" i="1">
                <a:effectLst/>
                <a:latin typeface="Calibri" panose="020F0502020204030204" pitchFamily="34" charset="0"/>
                <a:ea typeface="Calibri" panose="020F0502020204030204" pitchFamily="34" charset="0"/>
                <a:cs typeface="Times New Roman" panose="02020603050405020304" pitchFamily="18" charset="0"/>
              </a:rPr>
              <a:t>The Doctor's have organized a concise and dynamic way to present the) resources we need to adapt and make positive changes during our cancer treatment and beyond.”</a:t>
            </a:r>
            <a:endParaRPr lang="en-US" sz="1200" i="1">
              <a:effectLst/>
            </a:endParaRPr>
          </a:p>
          <a:p>
            <a:pPr marL="0" indent="0">
              <a:buNone/>
            </a:pPr>
            <a:r>
              <a:rPr lang="en-US" sz="1200" i="1">
                <a:solidFill>
                  <a:schemeClr val="bg2">
                    <a:lumMod val="25000"/>
                    <a:lumOff val="75000"/>
                  </a:schemeClr>
                </a:solidFill>
                <a:latin typeface="+mn-lt"/>
              </a:rPr>
              <a:t>“Discovery of what I ‘can’ do</a:t>
            </a:r>
            <a:r>
              <a:rPr lang="en-US" sz="1200" i="1">
                <a:latin typeface="+mn-lt"/>
              </a:rPr>
              <a:t>, like chair yoga...</a:t>
            </a:r>
            <a:r>
              <a:rPr lang="en-US" sz="1200" i="1">
                <a:effectLst/>
                <a:latin typeface="+mn-lt"/>
                <a:ea typeface="Calibri" panose="020F0502020204030204" pitchFamily="34" charset="0"/>
                <a:cs typeface="Times New Roman" panose="02020603050405020304" pitchFamily="18" charset="0"/>
              </a:rPr>
              <a:t>. I feel that I have been limiting myself in my power to exercise.”</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i="1">
              <a:effectLst/>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a:effectLst/>
                <a:ea typeface="Calibri" panose="020F0502020204030204" pitchFamily="34" charset="0"/>
                <a:cs typeface="Times New Roman" panose="02020603050405020304" pitchFamily="18" charset="0"/>
              </a:rPr>
              <a:t>2. Being Experiential and Practical was critical – that e</a:t>
            </a:r>
            <a:r>
              <a:rPr lang="en-US" sz="1200"/>
              <a:t>ven simple practices, repeated could be transformative</a:t>
            </a:r>
          </a:p>
          <a:p>
            <a:r>
              <a:rPr lang="en-US" sz="1200" i="1"/>
              <a:t>“I really liked the balance between data and actual </a:t>
            </a:r>
            <a:r>
              <a:rPr lang="en-US" sz="1200" i="1">
                <a:solidFill>
                  <a:schemeClr val="bg2">
                    <a:lumMod val="25000"/>
                    <a:lumOff val="75000"/>
                  </a:schemeClr>
                </a:solidFill>
              </a:rPr>
              <a:t>time spent on learning </a:t>
            </a:r>
            <a:r>
              <a:rPr lang="en-US" sz="1200" i="1"/>
              <a:t>the breathing exercises and meditation and creative visualization through art…” </a:t>
            </a:r>
          </a:p>
          <a:p>
            <a:endParaRPr lang="en-US" sz="1200" i="1"/>
          </a:p>
          <a:p>
            <a:r>
              <a:rPr lang="en-US" sz="1200" i="1"/>
              <a:t>“…enough information to make </a:t>
            </a:r>
            <a:r>
              <a:rPr lang="en-US" sz="1200" i="1">
                <a:solidFill>
                  <a:schemeClr val="bg2">
                    <a:lumMod val="25000"/>
                    <a:lumOff val="75000"/>
                  </a:schemeClr>
                </a:solidFill>
              </a:rPr>
              <a:t>constructive choices and changes </a:t>
            </a:r>
            <a:r>
              <a:rPr lang="en-US" sz="1200" i="1"/>
              <a:t>without being overwhelming.”</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a:latin typeface="+mn-lt"/>
            </a:endParaRPr>
          </a:p>
          <a:p>
            <a:r>
              <a:rPr lang="en-US"/>
              <a:t>3. Community and the concept of group wisdom; that there is the acknowledgement of the unique human experience and there is a c</a:t>
            </a:r>
            <a:r>
              <a:rPr lang="en-US" sz="1200"/>
              <a:t>ommon human experience, and connection; that this could be a safe space and we could discuss common challenges – time, distractions; racing thoughts, side effects of </a:t>
            </a:r>
            <a:r>
              <a:rPr lang="en-US" sz="1200" err="1"/>
              <a:t>rx</a:t>
            </a:r>
            <a:r>
              <a:rPr lang="en-US" sz="1200"/>
              <a:t>.</a:t>
            </a:r>
          </a:p>
          <a:p>
            <a:endParaRPr lang="en-US" sz="1200"/>
          </a:p>
          <a:p>
            <a:r>
              <a:rPr lang="en-US" sz="12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group format added a level of connection that makes us more receptive to trying new exercises, and growing and learning.” </a:t>
            </a:r>
            <a:endParaRPr lang="en-US" sz="1200" i="1"/>
          </a:p>
          <a:p>
            <a:endParaRPr lang="en-US" sz="120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i="1">
                <a:effectLst/>
                <a:ea typeface="Calibri" panose="020F0502020204030204" pitchFamily="34" charset="0"/>
                <a:cs typeface="Times New Roman" panose="02020603050405020304" pitchFamily="18" charset="0"/>
              </a:rPr>
              <a:t>“I found solace in the idea that my experience is </a:t>
            </a:r>
            <a:r>
              <a:rPr lang="en-US" sz="1200" i="1">
                <a:solidFill>
                  <a:schemeClr val="bg2">
                    <a:lumMod val="25000"/>
                    <a:lumOff val="75000"/>
                  </a:schemeClr>
                </a:solidFill>
                <a:effectLst/>
                <a:ea typeface="Calibri" panose="020F0502020204030204" pitchFamily="34" charset="0"/>
                <a:cs typeface="Times New Roman" panose="02020603050405020304" pitchFamily="18" charset="0"/>
              </a:rPr>
              <a:t>both entirely unique and somewhat predictable. ((</a:t>
            </a:r>
            <a:r>
              <a:rPr lang="en-US" sz="1200" i="1">
                <a:effectLst/>
                <a:ea typeface="Calibri" panose="020F0502020204030204" pitchFamily="34" charset="0"/>
                <a:cs typeface="Times New Roman" panose="02020603050405020304" pitchFamily="18" charset="0"/>
              </a:rPr>
              <a:t>Hearing from others who are also experiencing the anxiety and stress of cancer, but from </a:t>
            </a:r>
            <a:r>
              <a:rPr lang="en-US" sz="1200" i="1">
                <a:solidFill>
                  <a:schemeClr val="bg2">
                    <a:lumMod val="25000"/>
                    <a:lumOff val="75000"/>
                  </a:schemeClr>
                </a:solidFill>
                <a:effectLst/>
                <a:ea typeface="Calibri" panose="020F0502020204030204" pitchFamily="34" charset="0"/>
                <a:cs typeface="Times New Roman" panose="02020603050405020304" pitchFamily="18" charset="0"/>
              </a:rPr>
              <a:t>different backgrounds, and with different approaches </a:t>
            </a:r>
            <a:r>
              <a:rPr lang="en-US" sz="1200" i="1">
                <a:effectLst/>
                <a:ea typeface="Calibri" panose="020F0502020204030204" pitchFamily="34" charset="0"/>
                <a:cs typeface="Times New Roman" panose="02020603050405020304" pitchFamily="18" charset="0"/>
              </a:rPr>
              <a:t>to mindfulness was helpful and interesting.))"</a:t>
            </a:r>
            <a:endParaRPr lang="en-US" sz="1200"/>
          </a:p>
          <a:p>
            <a:endParaRPr lang="en-US" sz="120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a:t>4. Diversity: </a:t>
            </a:r>
            <a:r>
              <a:rPr lang="en-US" sz="1200">
                <a:latin typeface="Arial" panose="020B0604020202020204" pitchFamily="34" charset="0"/>
                <a:cs typeface="Arial" panose="020B0604020202020204" pitchFamily="34" charset="0"/>
              </a:rPr>
              <a:t>Different tools can work for different people at different times </a:t>
            </a:r>
          </a:p>
          <a:p>
            <a:r>
              <a:rPr lang="en-US" sz="1800" i="1">
                <a:cs typeface="Arial" panose="020B0604020202020204" pitchFamily="34" charset="0"/>
              </a:rPr>
              <a:t>“</a:t>
            </a:r>
            <a:r>
              <a:rPr lang="en-US" sz="1800" i="1">
                <a:effectLst/>
                <a:ea typeface="Calibri" panose="020F0502020204030204" pitchFamily="34" charset="0"/>
                <a:cs typeface="Arial" panose="020B0604020202020204" pitchFamily="34" charset="0"/>
              </a:rPr>
              <a:t>We are a </a:t>
            </a:r>
            <a:r>
              <a:rPr lang="en-US" sz="1800" i="1">
                <a:solidFill>
                  <a:schemeClr val="bg2">
                    <a:lumMod val="25000"/>
                    <a:lumOff val="75000"/>
                  </a:schemeClr>
                </a:solidFill>
                <a:effectLst/>
                <a:ea typeface="Calibri" panose="020F0502020204030204" pitchFamily="34" charset="0"/>
                <a:cs typeface="Arial" panose="020B0604020202020204" pitchFamily="34" charset="0"/>
              </a:rPr>
              <a:t>diverse group but have much in common </a:t>
            </a:r>
            <a:r>
              <a:rPr lang="en-US" sz="1800" i="1">
                <a:effectLst/>
                <a:ea typeface="Calibri" panose="020F0502020204030204" pitchFamily="34" charset="0"/>
                <a:cs typeface="Arial" panose="020B0604020202020204" pitchFamily="34" charset="0"/>
              </a:rPr>
              <a:t>beyond our diagnosis.”</a:t>
            </a:r>
            <a:r>
              <a:rPr lang="en-US" sz="1800" i="1">
                <a:effectLst/>
                <a:cs typeface="Arial" panose="020B0604020202020204" pitchFamily="34" charset="0"/>
              </a:rPr>
              <a:t> </a:t>
            </a:r>
          </a:p>
          <a:p>
            <a:endParaRPr lang="en-US" sz="1800" i="1">
              <a:ea typeface="Calibri" panose="020F0502020204030204" pitchFamily="34" charset="0"/>
              <a:cs typeface="Arial" panose="020B0604020202020204" pitchFamily="34" charset="0"/>
            </a:endParaRPr>
          </a:p>
          <a:p>
            <a:r>
              <a:rPr lang="en-US" sz="1800" i="1">
                <a:effectLst/>
                <a:ea typeface="Calibri" panose="020F0502020204030204" pitchFamily="34" charset="0"/>
                <a:cs typeface="Arial" panose="020B0604020202020204" pitchFamily="34" charset="0"/>
              </a:rPr>
              <a:t>“informative balance between </a:t>
            </a:r>
            <a:r>
              <a:rPr lang="en-US" sz="1800" i="1">
                <a:solidFill>
                  <a:schemeClr val="bg2">
                    <a:lumMod val="25000"/>
                    <a:lumOff val="75000"/>
                  </a:schemeClr>
                </a:solidFill>
                <a:effectLst/>
                <a:ea typeface="Calibri" panose="020F0502020204030204" pitchFamily="34" charset="0"/>
                <a:cs typeface="Arial" panose="020B0604020202020204" pitchFamily="34" charset="0"/>
              </a:rPr>
              <a:t>Eastern and Western </a:t>
            </a:r>
            <a:r>
              <a:rPr lang="en-US" sz="1800" i="1">
                <a:effectLst/>
                <a:ea typeface="Calibri" panose="020F0502020204030204" pitchFamily="34" charset="0"/>
                <a:cs typeface="Arial" panose="020B0604020202020204" pitchFamily="34" charset="0"/>
              </a:rPr>
              <a:t>medicine”</a:t>
            </a:r>
          </a:p>
          <a:p>
            <a:endParaRPr lang="en-US" sz="1800" i="1">
              <a:effectLst/>
              <a:ea typeface="Calibri" panose="020F0502020204030204" pitchFamily="34" charset="0"/>
              <a:cs typeface="Arial" panose="020B0604020202020204" pitchFamily="34" charset="0"/>
            </a:endParaRPr>
          </a:p>
          <a:p>
            <a:r>
              <a:rPr lang="en-US" sz="1800" i="1">
                <a:ea typeface="Calibri" panose="020F0502020204030204" pitchFamily="34" charset="0"/>
                <a:cs typeface="Calibri" panose="020F0502020204030204" pitchFamily="34" charset="0"/>
              </a:rPr>
              <a:t>“…</a:t>
            </a:r>
            <a:r>
              <a:rPr lang="en-US" sz="1800" i="1">
                <a:effectLst/>
                <a:ea typeface="Calibri" panose="020F0502020204030204" pitchFamily="34" charset="0"/>
                <a:cs typeface="Calibri" panose="020F0502020204030204" pitchFamily="34" charset="0"/>
              </a:rPr>
              <a:t>when I sit down to meditate, I would doze off. So it’s nice to learn </a:t>
            </a:r>
            <a:r>
              <a:rPr lang="en-US" sz="1800" i="1">
                <a:solidFill>
                  <a:schemeClr val="bg2">
                    <a:lumMod val="25000"/>
                    <a:lumOff val="75000"/>
                  </a:schemeClr>
                </a:solidFill>
                <a:effectLst/>
                <a:ea typeface="Calibri" panose="020F0502020204030204" pitchFamily="34" charset="0"/>
                <a:cs typeface="Calibri" panose="020F0502020204030204" pitchFamily="34" charset="0"/>
              </a:rPr>
              <a:t>different ways of meditating</a:t>
            </a:r>
            <a:r>
              <a:rPr lang="en-US" sz="1800" i="1">
                <a:effectLst/>
                <a:ea typeface="Calibri" panose="020F0502020204030204" pitchFamily="34" charset="0"/>
                <a:cs typeface="Calibri" panose="020F0502020204030204" pitchFamily="34" charset="0"/>
              </a:rPr>
              <a:t>. I try to focus on my breathing while I walk. I was practicing qigong”</a:t>
            </a:r>
            <a:endParaRPr lang="en-US" sz="180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Want to focus in further on empowerment and diversity</a:t>
            </a:r>
          </a:p>
          <a:p>
            <a:endParaRPr lang="en-US"/>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7</a:t>
            </a:fld>
            <a:endParaRPr lang="en-US">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p>
        </p:txBody>
      </p:sp>
    </p:spTree>
    <p:extLst>
      <p:ext uri="{BB962C8B-B14F-4D97-AF65-F5344CB8AC3E}">
        <p14:creationId xmlns:p14="http://schemas.microsoft.com/office/powerpoint/2010/main" val="3841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B561C5-DC4E-9A46-B1DC-71893F293145}" type="slidenum">
              <a:rPr lang="en-US" smtClean="0"/>
              <a:pPr/>
              <a:t>9</a:t>
            </a:fld>
            <a:endParaRPr lang="en-US"/>
          </a:p>
        </p:txBody>
      </p:sp>
    </p:spTree>
    <p:extLst>
      <p:ext uri="{BB962C8B-B14F-4D97-AF65-F5344CB8AC3E}">
        <p14:creationId xmlns:p14="http://schemas.microsoft.com/office/powerpoint/2010/main" val="393899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1D0B-8612-8CF7-7C3D-34B9B75EB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74AEA-4E7A-79E3-152D-A6BFD5859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5ECE0-F5E7-10C4-34A0-AB0728778F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31619E-EAE5-317C-E68E-D30461E8134D}"/>
              </a:ext>
            </a:extLst>
          </p:cNvPr>
          <p:cNvSpPr>
            <a:spLocks noGrp="1"/>
          </p:cNvSpPr>
          <p:nvPr>
            <p:ph type="sldNum" sz="quarter" idx="5"/>
          </p:nvPr>
        </p:nvSpPr>
        <p:spPr/>
        <p:txBody>
          <a:bodyPr/>
          <a:lstStyle/>
          <a:p>
            <a:fld id="{11B561C5-DC4E-9A46-B1DC-71893F293145}" type="slidenum">
              <a:rPr lang="en-US" smtClean="0"/>
              <a:pPr/>
              <a:t>10</a:t>
            </a:fld>
            <a:endParaRPr lang="en-US"/>
          </a:p>
        </p:txBody>
      </p:sp>
    </p:spTree>
    <p:extLst>
      <p:ext uri="{BB962C8B-B14F-4D97-AF65-F5344CB8AC3E}">
        <p14:creationId xmlns:p14="http://schemas.microsoft.com/office/powerpoint/2010/main" val="17817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B561C5-DC4E-9A46-B1DC-71893F293145}" type="slidenum">
              <a:rPr lang="en-US" smtClean="0"/>
              <a:pPr/>
              <a:t>12</a:t>
            </a:fld>
            <a:endParaRPr lang="en-US"/>
          </a:p>
        </p:txBody>
      </p:sp>
    </p:spTree>
    <p:extLst>
      <p:ext uri="{BB962C8B-B14F-4D97-AF65-F5344CB8AC3E}">
        <p14:creationId xmlns:p14="http://schemas.microsoft.com/office/powerpoint/2010/main" val="187377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3D70C-C296-5BA0-DAF8-FA151EAD8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B4365-6F27-070F-3D2A-E9F76FB12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8C663-09DC-F3C8-4625-AD02EE2AC0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732353-B69A-38E2-2415-73086321C222}"/>
              </a:ext>
            </a:extLst>
          </p:cNvPr>
          <p:cNvSpPr>
            <a:spLocks noGrp="1"/>
          </p:cNvSpPr>
          <p:nvPr>
            <p:ph type="sldNum" sz="quarter" idx="5"/>
          </p:nvPr>
        </p:nvSpPr>
        <p:spPr/>
        <p:txBody>
          <a:bodyPr/>
          <a:lstStyle/>
          <a:p>
            <a:fld id="{11B561C5-DC4E-9A46-B1DC-71893F293145}" type="slidenum">
              <a:rPr lang="en-US" smtClean="0"/>
              <a:pPr/>
              <a:t>13</a:t>
            </a:fld>
            <a:endParaRPr lang="en-US"/>
          </a:p>
        </p:txBody>
      </p:sp>
    </p:spTree>
    <p:extLst>
      <p:ext uri="{BB962C8B-B14F-4D97-AF65-F5344CB8AC3E}">
        <p14:creationId xmlns:p14="http://schemas.microsoft.com/office/powerpoint/2010/main" val="2836439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36976-62AF-B8C4-1639-4D0ECD3D3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9358C-0A05-66AD-0892-4C4124AB3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E7286-42E4-CE5B-4E45-969B5386FA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433A5E-FE30-2415-22BC-3DC59AC46B06}"/>
              </a:ext>
            </a:extLst>
          </p:cNvPr>
          <p:cNvSpPr>
            <a:spLocks noGrp="1"/>
          </p:cNvSpPr>
          <p:nvPr>
            <p:ph type="sldNum" sz="quarter" idx="5"/>
          </p:nvPr>
        </p:nvSpPr>
        <p:spPr/>
        <p:txBody>
          <a:bodyPr/>
          <a:lstStyle/>
          <a:p>
            <a:fld id="{11B561C5-DC4E-9A46-B1DC-71893F293145}" type="slidenum">
              <a:rPr lang="en-US" smtClean="0"/>
              <a:pPr/>
              <a:t>21</a:t>
            </a:fld>
            <a:endParaRPr lang="en-US"/>
          </a:p>
        </p:txBody>
      </p:sp>
    </p:spTree>
    <p:extLst>
      <p:ext uri="{BB962C8B-B14F-4D97-AF65-F5344CB8AC3E}">
        <p14:creationId xmlns:p14="http://schemas.microsoft.com/office/powerpoint/2010/main" val="200581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2" y="4852597"/>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a:t>
            </a:r>
          </a:p>
        </p:txBody>
      </p:sp>
      <p:sp>
        <p:nvSpPr>
          <p:cNvPr id="14" name="Slide Number Placeholder 13"/>
          <p:cNvSpPr>
            <a:spLocks noGrp="1"/>
          </p:cNvSpPr>
          <p:nvPr>
            <p:ph type="sldNum" sz="quarter" idx="13"/>
          </p:nvPr>
        </p:nvSpPr>
        <p:spPr>
          <a:xfrm>
            <a:off x="272107" y="4840129"/>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1946105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6106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19B00A-0AAA-AB4F-A1AA-202D0E031D94}" type="slidenum">
              <a:rPr lang="en-US" smtClean="0"/>
              <a:t>‹#›</a:t>
            </a:fld>
            <a:endParaRPr lang="en-US"/>
          </a:p>
        </p:txBody>
      </p:sp>
    </p:spTree>
    <p:extLst>
      <p:ext uri="{BB962C8B-B14F-4D97-AF65-F5344CB8AC3E}">
        <p14:creationId xmlns:p14="http://schemas.microsoft.com/office/powerpoint/2010/main" val="1587322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6350-49DC-E944-A7A6-CA4808BC547B}"/>
              </a:ext>
            </a:extLst>
          </p:cNvPr>
          <p:cNvSpPr>
            <a:spLocks noGrp="1"/>
          </p:cNvSpPr>
          <p:nvPr>
            <p:ph type="title"/>
          </p:nvPr>
        </p:nvSpPr>
        <p:spPr/>
        <p:txBody>
          <a:bodyPr/>
          <a:lstStyle/>
          <a:p>
            <a:r>
              <a:rPr lang="en-US"/>
              <a:t>Click to edit Master title style</a:t>
            </a:r>
          </a:p>
        </p:txBody>
      </p:sp>
      <p:graphicFrame>
        <p:nvGraphicFramePr>
          <p:cNvPr id="6" name="Chart 5">
            <a:extLst>
              <a:ext uri="{FF2B5EF4-FFF2-40B4-BE49-F238E27FC236}">
                <a16:creationId xmlns:a16="http://schemas.microsoft.com/office/drawing/2014/main" id="{F0042D85-660D-7E4C-89B4-DB80ECF93EC5}"/>
              </a:ext>
            </a:extLst>
          </p:cNvPr>
          <p:cNvGraphicFramePr/>
          <p:nvPr userDrawn="1">
            <p:extLst>
              <p:ext uri="{D42A27DB-BD31-4B8C-83A1-F6EECF244321}">
                <p14:modId xmlns:p14="http://schemas.microsoft.com/office/powerpoint/2010/main" val="1795904504"/>
              </p:ext>
            </p:extLst>
          </p:nvPr>
        </p:nvGraphicFramePr>
        <p:xfrm>
          <a:off x="1053335" y="1852613"/>
          <a:ext cx="672224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734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701731"/>
          </a:xfrm>
        </p:spPr>
        <p:txBody>
          <a:bodyPr vert="horz" wrap="square" lIns="91440" tIns="45720" rIns="91440" bIns="45720" rtlCol="0" anchor="t" anchorCtr="0">
            <a:spAutoFit/>
          </a:bodyPr>
          <a:lstStyle>
            <a:lvl1pPr>
              <a:defRPr lang="en-US" dirty="0"/>
            </a:lvl1pPr>
          </a:lstStyle>
          <a:p>
            <a:pPr lvl="0"/>
            <a:r>
              <a:rPr lang="en-US"/>
              <a:t>Slide Title Here</a:t>
            </a:r>
          </a:p>
        </p:txBody>
      </p:sp>
      <p:sp>
        <p:nvSpPr>
          <p:cNvPr id="3" name="Content Placeholder 2"/>
          <p:cNvSpPr>
            <a:spLocks noGrp="1"/>
          </p:cNvSpPr>
          <p:nvPr>
            <p:ph idx="1" hasCustomPrompt="1"/>
          </p:nvPr>
        </p:nvSpPr>
        <p:spPr>
          <a:xfrm>
            <a:off x="881833" y="202179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hasCustomPrompt="1"/>
          </p:nvPr>
        </p:nvSpPr>
        <p:spPr>
          <a:xfrm>
            <a:off x="850969" y="1563684"/>
            <a:ext cx="10782895"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Subhead</a:t>
            </a: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a:p>
        </p:txBody>
      </p:sp>
      <p:sp>
        <p:nvSpPr>
          <p:cNvPr id="4" name="TextBox 3"/>
          <p:cNvSpPr txBox="1"/>
          <p:nvPr userDrawn="1"/>
        </p:nvSpPr>
        <p:spPr bwMode="auto">
          <a:xfrm>
            <a:off x="8955315" y="6704112"/>
            <a:ext cx="2127185" cy="153888"/>
          </a:xfrm>
          <a:prstGeom prst="rect">
            <a:avLst/>
          </a:prstGeom>
          <a:noFill/>
          <a:ln w="19050" algn="ctr">
            <a:noFill/>
            <a:miter lim="800000"/>
            <a:headEnd/>
            <a:tailEnd/>
          </a:ln>
        </p:spPr>
        <p:txBody>
          <a:bodyPr wrap="none" lIns="0" tIns="0" rIns="0" bIns="0" rtlCol="0">
            <a:spAutoFit/>
          </a:bodyPr>
          <a:lstStyle/>
          <a:p>
            <a:r>
              <a:rPr lang="en-US" sz="1000">
                <a:solidFill>
                  <a:schemeClr val="bg1"/>
                </a:solidFill>
                <a:latin typeface="Helvetica" pitchFamily="34" charset="0"/>
              </a:rPr>
              <a:t>Osher</a:t>
            </a:r>
            <a:r>
              <a:rPr lang="en-US" sz="1000" baseline="0">
                <a:solidFill>
                  <a:schemeClr val="bg1"/>
                </a:solidFill>
                <a:latin typeface="Helvetica" pitchFamily="34" charset="0"/>
              </a:rPr>
              <a:t> Center for Integrative Medicine</a:t>
            </a:r>
            <a:endParaRPr lang="en-US" sz="1000">
              <a:solidFill>
                <a:schemeClr val="bg1"/>
              </a:solidFill>
              <a:latin typeface="Helvetica" pitchFamily="34" charset="0"/>
            </a:endParaRPr>
          </a:p>
        </p:txBody>
      </p:sp>
    </p:spTree>
    <p:extLst>
      <p:ext uri="{BB962C8B-B14F-4D97-AF65-F5344CB8AC3E}">
        <p14:creationId xmlns:p14="http://schemas.microsoft.com/office/powerpoint/2010/main" val="19981983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25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79649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478084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CE0420-7129-084B-A429-C3C8318149D5}"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F3B9-B992-5D45-881E-5C393C9D9422}" type="slidenum">
              <a:rPr lang="en-US" smtClean="0"/>
              <a:pPr/>
              <a:t>‹#›</a:t>
            </a:fld>
            <a:endParaRPr lang="en-US"/>
          </a:p>
        </p:txBody>
      </p:sp>
    </p:spTree>
    <p:extLst>
      <p:ext uri="{BB962C8B-B14F-4D97-AF65-F5344CB8AC3E}">
        <p14:creationId xmlns:p14="http://schemas.microsoft.com/office/powerpoint/2010/main" val="3438392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221" y="278834"/>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30893"/>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E0420-7129-084B-A429-C3C8318149D5}"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F3B9-B992-5D45-881E-5C393C9D9422}"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8" name="TextBox 7"/>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205859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E0420-7129-084B-A429-C3C8318149D5}"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F3B9-B992-5D45-881E-5C393C9D9422}" type="slidenum">
              <a:rPr lang="en-US" smtClean="0"/>
              <a:pPr/>
              <a:t>‹#›</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10" name="TextBox 9"/>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3696949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CE0420-7129-084B-A429-C3C8318149D5}"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F3B9-B992-5D45-881E-5C393C9D9422}"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9" name="TextBox 8"/>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1172142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51817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CE0420-7129-084B-A429-C3C8318149D5}" type="datetimeFigureOut">
              <a:rPr lang="en-US" smtClean="0"/>
              <a:pPr/>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2F3B9-B992-5D45-881E-5C393C9D9422}" type="slidenum">
              <a:rPr lang="en-US" smtClean="0"/>
              <a:pPr/>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11" name="TextBox 10"/>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3884418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CE0420-7129-084B-A429-C3C8318149D5}" type="datetimeFigureOut">
              <a:rPr lang="en-US" smtClean="0"/>
              <a:pPr/>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2F3B9-B992-5D45-881E-5C393C9D9422}" type="slidenum">
              <a:rPr lang="en-US" smtClean="0"/>
              <a:pPr/>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7" name="TextBox 6"/>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419191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CE0420-7129-084B-A429-C3C8318149D5}" type="datetimeFigureOut">
              <a:rPr lang="en-US" smtClean="0"/>
              <a:pPr/>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2F3B9-B992-5D45-881E-5C393C9D9422}" type="slidenum">
              <a:rPr lang="en-US" smtClean="0"/>
              <a:pPr/>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6" name="TextBox 5"/>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3236515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435102"/>
            <a:ext cx="6815667"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CE0420-7129-084B-A429-C3C8318149D5}"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F3B9-B992-5D45-881E-5C393C9D9422}" type="slidenum">
              <a:rPr lang="en-US" smtClean="0"/>
              <a:pPr/>
              <a:t>‹#›</a:t>
            </a:fld>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13" name="TextBox 12"/>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1537333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CE0420-7129-084B-A429-C3C8318149D5}"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F3B9-B992-5D45-881E-5C393C9D9422}"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9" name="TextBox 8"/>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3298048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E0420-7129-084B-A429-C3C8318149D5}"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F3B9-B992-5D45-881E-5C393C9D9422}"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8" name="TextBox 7"/>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1590476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E0420-7129-084B-A429-C3C8318149D5}"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F3B9-B992-5D45-881E-5C393C9D9422}"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34467" y="411564"/>
            <a:ext cx="2762423" cy="354281"/>
          </a:xfrm>
          <a:prstGeom prst="rect">
            <a:avLst/>
          </a:prstGeom>
        </p:spPr>
      </p:pic>
      <p:sp>
        <p:nvSpPr>
          <p:cNvPr id="8" name="TextBox 7"/>
          <p:cNvSpPr txBox="1"/>
          <p:nvPr userDrawn="1"/>
        </p:nvSpPr>
        <p:spPr>
          <a:xfrm>
            <a:off x="9103725" y="146107"/>
            <a:ext cx="2034205" cy="265453"/>
          </a:xfrm>
          <a:prstGeom prst="rect">
            <a:avLst/>
          </a:prstGeom>
        </p:spPr>
        <p:txBody>
          <a:bodyPr vert="horz" wrap="none" lIns="19047" tIns="9523" rIns="19047" bIns="9523" rtlCol="0">
            <a:spAutoFit/>
          </a:bodyPr>
          <a:lstStyle/>
          <a:p>
            <a:pPr defTabSz="391815">
              <a:spcBef>
                <a:spcPct val="20000"/>
              </a:spcBef>
              <a:buFont typeface="Arial"/>
              <a:buNone/>
              <a:defRPr/>
            </a:pPr>
            <a:r>
              <a:rPr lang="en-US" sz="1000">
                <a:solidFill>
                  <a:prstClr val="white"/>
                </a:solidFill>
                <a:latin typeface="Trebuchet MS"/>
                <a:cs typeface="Trebuchet MS"/>
              </a:rPr>
              <a:t>Physical Medicine &amp; Rehabilitation</a:t>
            </a:r>
          </a:p>
          <a:p>
            <a:pPr defTabSz="391815">
              <a:spcBef>
                <a:spcPct val="20000"/>
              </a:spcBef>
              <a:buFont typeface="Arial"/>
              <a:buNone/>
            </a:pPr>
            <a:endParaRPr lang="en-US" sz="500">
              <a:solidFill>
                <a:srgbClr val="3C3C3B"/>
              </a:solidFill>
              <a:latin typeface="Arial"/>
            </a:endParaRPr>
          </a:p>
        </p:txBody>
      </p:sp>
    </p:spTree>
    <p:extLst>
      <p:ext uri="{BB962C8B-B14F-4D97-AF65-F5344CB8AC3E}">
        <p14:creationId xmlns:p14="http://schemas.microsoft.com/office/powerpoint/2010/main" val="38579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705166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909629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364422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6106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336622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51D7-D261-8A43-82AE-F5B4A057C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3A62B7-5E50-3949-9A9E-ECC55F7ED2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EE59E-FD3C-FA4F-A0D6-5E0626DAB3AE}"/>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5" name="Footer Placeholder 4">
            <a:extLst>
              <a:ext uri="{FF2B5EF4-FFF2-40B4-BE49-F238E27FC236}">
                <a16:creationId xmlns:a16="http://schemas.microsoft.com/office/drawing/2014/main" id="{AD65F7D9-A906-7640-84E1-FED8AC3D6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3D357-D0E5-B24F-96A7-002ED7E1FBF8}"/>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315850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5E91F-E8AC-8549-83CB-03C6C4EA9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E9236-FA06-8B4C-BA54-2551043B6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342C8-7FA4-A74F-94D8-40DB3C035CEB}"/>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5" name="Footer Placeholder 4">
            <a:extLst>
              <a:ext uri="{FF2B5EF4-FFF2-40B4-BE49-F238E27FC236}">
                <a16:creationId xmlns:a16="http://schemas.microsoft.com/office/drawing/2014/main" id="{F71B4A9E-6CAD-9947-8234-8D42B413F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64B2F-0919-5A4C-9F2C-A0B6425EF9C6}"/>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218774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001F-BBA3-D445-AB50-4086699489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8C9964-2040-1E44-B95C-F69F9CFB04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3E2087-0A4F-D342-BB01-507D6ECEE68D}"/>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5" name="Footer Placeholder 4">
            <a:extLst>
              <a:ext uri="{FF2B5EF4-FFF2-40B4-BE49-F238E27FC236}">
                <a16:creationId xmlns:a16="http://schemas.microsoft.com/office/drawing/2014/main" id="{48FA9012-CAD9-1E4B-8829-F6E6A007D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21773-23C3-9B43-A3E9-A1018CC823CD}"/>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914730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7CB3-F4A4-BE41-9C0A-9C762132F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9EF47-1667-D340-BEA9-012AD47B3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DB9CD-8EDD-1344-9AB6-329C8D229D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74A2BE-83B3-D742-AC38-C0DBDE3CC60B}"/>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6" name="Footer Placeholder 5">
            <a:extLst>
              <a:ext uri="{FF2B5EF4-FFF2-40B4-BE49-F238E27FC236}">
                <a16:creationId xmlns:a16="http://schemas.microsoft.com/office/drawing/2014/main" id="{10B7E9F2-3772-6545-B22F-10E700865B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B55EE-D908-A540-99B7-64F4050BD4F7}"/>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358364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8934-6B2B-0941-A8A1-382419F6ED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355057-D476-D140-A3A1-709C19CBA6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BD8EBF-7EEF-C84F-8C15-4165984C91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426900-3751-B941-951D-95AB10BBDD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053A29-95F7-C046-9C40-19F6482520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6DCF80-34DE-9B44-A3D9-C6E25CA213EE}"/>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8" name="Footer Placeholder 7">
            <a:extLst>
              <a:ext uri="{FF2B5EF4-FFF2-40B4-BE49-F238E27FC236}">
                <a16:creationId xmlns:a16="http://schemas.microsoft.com/office/drawing/2014/main" id="{1DD36083-7C3E-1E42-9EEE-8FAA94807C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76093-9C2F-734F-924A-1CBA8898A6DD}"/>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2058396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14D5-3907-4845-AA71-0B87C0FC4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54A812-06DA-A041-9C52-50CE6D14534C}"/>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4" name="Footer Placeholder 3">
            <a:extLst>
              <a:ext uri="{FF2B5EF4-FFF2-40B4-BE49-F238E27FC236}">
                <a16:creationId xmlns:a16="http://schemas.microsoft.com/office/drawing/2014/main" id="{E1E06EBB-6787-9E4B-9105-244910BC29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B474DA-C93D-AC42-8423-8BECE933D302}"/>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692046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CA108-1B9D-A943-9443-EE7EDC29259A}"/>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3" name="Footer Placeholder 2">
            <a:extLst>
              <a:ext uri="{FF2B5EF4-FFF2-40B4-BE49-F238E27FC236}">
                <a16:creationId xmlns:a16="http://schemas.microsoft.com/office/drawing/2014/main" id="{B5B370D9-9B8F-614C-9511-698F321AAF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BEF29-B67D-3243-8F1F-7D8BA935BC51}"/>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2789675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9424-C316-964C-9B06-4A1DFCE3F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B3FA7E-2551-F14D-A6C1-C1609F721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FA8BDD-6085-134E-A132-A99DB1CC4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25C424-B8DB-2148-828B-8DBDA20ECAB8}"/>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6" name="Footer Placeholder 5">
            <a:extLst>
              <a:ext uri="{FF2B5EF4-FFF2-40B4-BE49-F238E27FC236}">
                <a16:creationId xmlns:a16="http://schemas.microsoft.com/office/drawing/2014/main" id="{DA661476-72B1-2448-89DF-564F60377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A09072-5801-2A44-9811-9E1D16A0A366}"/>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1527756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3CCD-65B5-A34C-A11C-16918AA8D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ED7948-4930-0D4A-998D-AC5D80C2A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67C478-24AC-E041-8B43-4D2AFCA88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63C9A-E27D-2048-9991-E1ABB937B125}"/>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6" name="Footer Placeholder 5">
            <a:extLst>
              <a:ext uri="{FF2B5EF4-FFF2-40B4-BE49-F238E27FC236}">
                <a16:creationId xmlns:a16="http://schemas.microsoft.com/office/drawing/2014/main" id="{1CDF5A33-F719-6E49-9F1E-B7B272376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43BA0-B40B-0F46-9878-D1447C0FE775}"/>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1339752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008CF-7594-6F48-ACA0-9C925D04F3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E27EC8-C8ED-7149-A183-8C99D831DB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F57DC-20FC-154B-9AC9-AA5E1B9471DF}"/>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5" name="Footer Placeholder 4">
            <a:extLst>
              <a:ext uri="{FF2B5EF4-FFF2-40B4-BE49-F238E27FC236}">
                <a16:creationId xmlns:a16="http://schemas.microsoft.com/office/drawing/2014/main" id="{EC5B312B-385D-8C4F-B6A8-391B9FCB9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90CC3-09DC-C749-AB43-99D3C671E6BF}"/>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320946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718050" y="6337296"/>
            <a:ext cx="2743200" cy="365125"/>
          </a:xfrm>
          <a:prstGeom prst="rect">
            <a:avLst/>
          </a:prstGeom>
        </p:spPr>
        <p:txBody>
          <a:bodyPr/>
          <a:lstStyle>
            <a:lvl1pPr algn="ctr">
              <a:defRPr>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a:p>
        </p:txBody>
      </p:sp>
      <p:sp>
        <p:nvSpPr>
          <p:cNvPr id="6" name="Slide Number Placeholder 5"/>
          <p:cNvSpPr>
            <a:spLocks noGrp="1"/>
          </p:cNvSpPr>
          <p:nvPr>
            <p:ph type="sldNum" sz="quarter" idx="12"/>
          </p:nvPr>
        </p:nvSpPr>
        <p:spPr>
          <a:xfrm>
            <a:off x="8604250" y="6356348"/>
            <a:ext cx="2743200" cy="365125"/>
          </a:xfrm>
          <a:prstGeom prst="rect">
            <a:avLst/>
          </a:prstGeom>
        </p:spPr>
        <p:txBody>
          <a:bodyPr/>
          <a:lstStyle>
            <a:lvl1pPr algn="r">
              <a:defRPr>
                <a:latin typeface="Helvetica Neue" panose="02000503000000020004" pitchFamily="2" charset="0"/>
                <a:ea typeface="Helvetica Neue" panose="02000503000000020004" pitchFamily="2" charset="0"/>
                <a:cs typeface="Helvetica Neue" panose="02000503000000020004" pitchFamily="2" charset="0"/>
              </a:defRPr>
            </a:lvl1pPr>
          </a:lstStyle>
          <a:p>
            <a:fld id="{6219B00A-0AAA-AB4F-A1AA-202D0E031D94}" type="slidenum">
              <a:rPr lang="en-US" smtClean="0"/>
              <a:pPr/>
              <a:t>‹#›</a:t>
            </a:fld>
            <a:endParaRPr lang="en-US"/>
          </a:p>
        </p:txBody>
      </p:sp>
    </p:spTree>
    <p:extLst>
      <p:ext uri="{BB962C8B-B14F-4D97-AF65-F5344CB8AC3E}">
        <p14:creationId xmlns:p14="http://schemas.microsoft.com/office/powerpoint/2010/main" val="2507598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F51AB-034F-1649-B9A9-0F5CA9D4C9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F76B4-7519-FC40-9268-0BCD817CB2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DAD5F-4443-3243-98B5-EA65B75577CC}"/>
              </a:ext>
            </a:extLst>
          </p:cNvPr>
          <p:cNvSpPr>
            <a:spLocks noGrp="1"/>
          </p:cNvSpPr>
          <p:nvPr>
            <p:ph type="dt" sz="half" idx="10"/>
          </p:nvPr>
        </p:nvSpPr>
        <p:spPr/>
        <p:txBody>
          <a:bodyPr/>
          <a:lstStyle/>
          <a:p>
            <a:fld id="{39EFAE32-CE84-2445-A60A-AE022E1EEC9D}" type="datetimeFigureOut">
              <a:rPr lang="en-US" smtClean="0"/>
              <a:t>2/27/25</a:t>
            </a:fld>
            <a:endParaRPr lang="en-US"/>
          </a:p>
        </p:txBody>
      </p:sp>
      <p:sp>
        <p:nvSpPr>
          <p:cNvPr id="5" name="Footer Placeholder 4">
            <a:extLst>
              <a:ext uri="{FF2B5EF4-FFF2-40B4-BE49-F238E27FC236}">
                <a16:creationId xmlns:a16="http://schemas.microsoft.com/office/drawing/2014/main" id="{A4430E7E-DB41-9449-82D7-2779FA052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CEC26-6409-7C48-B822-233D0C18377F}"/>
              </a:ext>
            </a:extLst>
          </p:cNvPr>
          <p:cNvSpPr>
            <a:spLocks noGrp="1"/>
          </p:cNvSpPr>
          <p:nvPr>
            <p:ph type="sldNum" sz="quarter" idx="12"/>
          </p:nvPr>
        </p:nvSpPr>
        <p:spPr/>
        <p:txBody>
          <a:bodyPr/>
          <a:lstStyle/>
          <a:p>
            <a:fld id="{5C4C0105-8FAF-7C43-BF20-571C6CC75172}" type="slidenum">
              <a:rPr lang="en-US" smtClean="0"/>
              <a:t>‹#›</a:t>
            </a:fld>
            <a:endParaRPr lang="en-US"/>
          </a:p>
        </p:txBody>
      </p:sp>
    </p:spTree>
    <p:extLst>
      <p:ext uri="{BB962C8B-B14F-4D97-AF65-F5344CB8AC3E}">
        <p14:creationId xmlns:p14="http://schemas.microsoft.com/office/powerpoint/2010/main" val="3350969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lumn Slide – Navy">
    <p:bg>
      <p:bgPr>
        <a:solidFill>
          <a:srgbClr val="042048"/>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a:t>Optional Subhead here</a:t>
            </a:r>
          </a:p>
        </p:txBody>
      </p:sp>
      <p:sp>
        <p:nvSpPr>
          <p:cNvPr id="8" name="Content Placeholder 3"/>
          <p:cNvSpPr>
            <a:spLocks noGrp="1"/>
          </p:cNvSpPr>
          <p:nvPr>
            <p:ph sz="quarter" idx="18" hasCustomPrompt="1"/>
          </p:nvPr>
        </p:nvSpPr>
        <p:spPr>
          <a:xfrm>
            <a:off x="609234"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a:t>Click to add text</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388740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AE8D-D90E-D442-841E-ECD074E137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47A50-48B1-E44C-B4BF-6C3E36A9C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DE07D3-121E-F645-8F04-E15FB99D6C37}"/>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5" name="Footer Placeholder 4">
            <a:extLst>
              <a:ext uri="{FF2B5EF4-FFF2-40B4-BE49-F238E27FC236}">
                <a16:creationId xmlns:a16="http://schemas.microsoft.com/office/drawing/2014/main" id="{EC6F0771-11E3-5545-8DE9-215F4AFE9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7E012-05DF-3743-B732-9D96D3B70CE4}"/>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1556488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85B4-0697-2C4D-ADD1-5ECB697038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08A551-A8AC-CD49-B3C3-1A23986643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74156-746B-1440-B9FD-5852705F1A93}"/>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5" name="Footer Placeholder 4">
            <a:extLst>
              <a:ext uri="{FF2B5EF4-FFF2-40B4-BE49-F238E27FC236}">
                <a16:creationId xmlns:a16="http://schemas.microsoft.com/office/drawing/2014/main" id="{D0523F38-CA68-4A4B-98BF-45D744512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90765-51C6-CA4B-A3B0-8F3735C73D8C}"/>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79231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A1CD-ED66-9D44-BF8E-B51DF1C7A4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2AB94F-D755-784D-B6CD-3BA2637F73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2B084-26A5-594F-BAB6-FD4F79D69074}"/>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5" name="Footer Placeholder 4">
            <a:extLst>
              <a:ext uri="{FF2B5EF4-FFF2-40B4-BE49-F238E27FC236}">
                <a16:creationId xmlns:a16="http://schemas.microsoft.com/office/drawing/2014/main" id="{8F1E019A-33E4-3045-B50B-BD0630605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80C44-0965-1E46-B70E-D583CEA1D29B}"/>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1347793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7790A-BF9B-C643-8F5C-75D8CBCEA8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F3394-F821-D549-BD23-F0DE954EB1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A15FF1-03A5-934C-A57E-6F36D956D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EC0B1-03B4-4C46-A9B7-0BFCEA4F4764}"/>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6" name="Footer Placeholder 5">
            <a:extLst>
              <a:ext uri="{FF2B5EF4-FFF2-40B4-BE49-F238E27FC236}">
                <a16:creationId xmlns:a16="http://schemas.microsoft.com/office/drawing/2014/main" id="{8CAE7A7F-8932-D048-8956-39EAB46FD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B5FFE-CFC1-3F43-8D42-4C0393D0F212}"/>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1557400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8743-F989-1140-B572-252741A16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A7B75D-413B-134A-8205-5C356B939C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728D0F-FC27-6A45-9A0C-BA3149EAE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7935A5-A09D-6C48-85E2-BEF773A75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249909-05DA-EF4B-A543-6D86D1211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8CFED-40BF-8744-A537-E329AAC7A69F}"/>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8" name="Footer Placeholder 7">
            <a:extLst>
              <a:ext uri="{FF2B5EF4-FFF2-40B4-BE49-F238E27FC236}">
                <a16:creationId xmlns:a16="http://schemas.microsoft.com/office/drawing/2014/main" id="{B8D823DD-4665-A04C-8B15-DA3811D364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2A9EC6-D5DF-E843-A744-42C16C1AAE06}"/>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887714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A17B-DD48-7243-865E-DCADDE5DC9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3B6F81-83D4-5043-9DAB-E8DF8E51A3B2}"/>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4" name="Footer Placeholder 3">
            <a:extLst>
              <a:ext uri="{FF2B5EF4-FFF2-40B4-BE49-F238E27FC236}">
                <a16:creationId xmlns:a16="http://schemas.microsoft.com/office/drawing/2014/main" id="{3CBF446E-3191-3849-9149-90DB2D91ED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F424A1-F105-8F43-9B34-348EF22B05CD}"/>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3444746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2F96E-0362-4047-8AB1-B1580F19B159}"/>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3" name="Footer Placeholder 2">
            <a:extLst>
              <a:ext uri="{FF2B5EF4-FFF2-40B4-BE49-F238E27FC236}">
                <a16:creationId xmlns:a16="http://schemas.microsoft.com/office/drawing/2014/main" id="{91336C34-7E46-EC48-8A22-19CAA028F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158FA3-0EFD-3046-9961-6FFED1ABE5D0}"/>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7091531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35A4-76E9-B248-AF95-02A0AB8970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C2FE74-3074-2D4A-9959-07FCA1B17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49ECC-723C-3040-AC4A-7CEEF895E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D82BB-7DF6-AA47-8513-D4CE270A1E15}"/>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6" name="Footer Placeholder 5">
            <a:extLst>
              <a:ext uri="{FF2B5EF4-FFF2-40B4-BE49-F238E27FC236}">
                <a16:creationId xmlns:a16="http://schemas.microsoft.com/office/drawing/2014/main" id="{8611D217-3779-7049-9A3C-C2E1AEA9C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A61B00-12BF-1348-A078-BAEDE06E03BE}"/>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148949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6106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19B00A-0AAA-AB4F-A1AA-202D0E031D94}" type="slidenum">
              <a:rPr lang="en-US" smtClean="0"/>
              <a:t>‹#›</a:t>
            </a:fld>
            <a:endParaRPr lang="en-US"/>
          </a:p>
        </p:txBody>
      </p:sp>
    </p:spTree>
    <p:extLst>
      <p:ext uri="{BB962C8B-B14F-4D97-AF65-F5344CB8AC3E}">
        <p14:creationId xmlns:p14="http://schemas.microsoft.com/office/powerpoint/2010/main" val="2624199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5774-D915-E94C-AF4F-154E00237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8D4220-B705-694A-A186-255A3BCA3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186A05-A48F-C14C-BA4A-72F964B74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5B870-A04A-0B40-9649-7B1264650652}"/>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6" name="Footer Placeholder 5">
            <a:extLst>
              <a:ext uri="{FF2B5EF4-FFF2-40B4-BE49-F238E27FC236}">
                <a16:creationId xmlns:a16="http://schemas.microsoft.com/office/drawing/2014/main" id="{90D0C40D-0465-C44F-B96D-DF4D50D93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020B1-BBFE-504A-9BC3-1EFC733583DC}"/>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1813227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0944-258F-EB40-A6C2-5E8C8133FE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5B3DD-A1F1-1048-A430-340571F309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DECF9-24D7-D443-A13E-531728F6B77D}"/>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5" name="Footer Placeholder 4">
            <a:extLst>
              <a:ext uri="{FF2B5EF4-FFF2-40B4-BE49-F238E27FC236}">
                <a16:creationId xmlns:a16="http://schemas.microsoft.com/office/drawing/2014/main" id="{9C34545A-5091-0D43-8006-C19FE0B4B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3651-8ADE-1E44-BCA6-810E45293BD6}"/>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3516135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681DA-AA6E-6B40-96D5-9D3F656055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B52C92-9FC1-E243-99E6-E3B0A81B0E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F8AE1-716E-4440-AF0E-DA2ABFB90AA0}"/>
              </a:ext>
            </a:extLst>
          </p:cNvPr>
          <p:cNvSpPr>
            <a:spLocks noGrp="1"/>
          </p:cNvSpPr>
          <p:nvPr>
            <p:ph type="dt" sz="half" idx="10"/>
          </p:nvPr>
        </p:nvSpPr>
        <p:spPr/>
        <p:txBody>
          <a:bodyPr/>
          <a:lstStyle/>
          <a:p>
            <a:fld id="{368EEDFB-1EEE-CF40-87C3-F833C954E047}" type="datetimeFigureOut">
              <a:rPr lang="en-US" smtClean="0"/>
              <a:t>2/27/25</a:t>
            </a:fld>
            <a:endParaRPr lang="en-US"/>
          </a:p>
        </p:txBody>
      </p:sp>
      <p:sp>
        <p:nvSpPr>
          <p:cNvPr id="5" name="Footer Placeholder 4">
            <a:extLst>
              <a:ext uri="{FF2B5EF4-FFF2-40B4-BE49-F238E27FC236}">
                <a16:creationId xmlns:a16="http://schemas.microsoft.com/office/drawing/2014/main" id="{2E40B245-20BB-CB42-B9BC-FE67C8468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67314-9DA0-2045-80EF-A180E68B8FE8}"/>
              </a:ext>
            </a:extLst>
          </p:cNvPr>
          <p:cNvSpPr>
            <a:spLocks noGrp="1"/>
          </p:cNvSpPr>
          <p:nvPr>
            <p:ph type="sldNum" sz="quarter" idx="12"/>
          </p:nvPr>
        </p:nvSpPr>
        <p:spPr/>
        <p:txBody>
          <a:bodyPr/>
          <a:lstStyle/>
          <a:p>
            <a:fld id="{6D84A998-49E1-144A-8650-23AC94FEEEEA}" type="slidenum">
              <a:rPr lang="en-US" smtClean="0"/>
              <a:t>‹#›</a:t>
            </a:fld>
            <a:endParaRPr lang="en-US"/>
          </a:p>
        </p:txBody>
      </p:sp>
    </p:spTree>
    <p:extLst>
      <p:ext uri="{BB962C8B-B14F-4D97-AF65-F5344CB8AC3E}">
        <p14:creationId xmlns:p14="http://schemas.microsoft.com/office/powerpoint/2010/main" val="209634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6106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219B00A-0AAA-AB4F-A1AA-202D0E031D94}" type="slidenum">
              <a:rPr lang="en-US" smtClean="0"/>
              <a:t>‹#›</a:t>
            </a:fld>
            <a:endParaRPr lang="en-US"/>
          </a:p>
        </p:txBody>
      </p:sp>
    </p:spTree>
    <p:extLst>
      <p:ext uri="{BB962C8B-B14F-4D97-AF65-F5344CB8AC3E}">
        <p14:creationId xmlns:p14="http://schemas.microsoft.com/office/powerpoint/2010/main" val="189631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6106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219B00A-0AAA-AB4F-A1AA-202D0E031D94}" type="slidenum">
              <a:rPr lang="en-US" smtClean="0"/>
              <a:t>‹#›</a:t>
            </a:fld>
            <a:endParaRPr lang="en-US"/>
          </a:p>
        </p:txBody>
      </p:sp>
      <p:graphicFrame>
        <p:nvGraphicFramePr>
          <p:cNvPr id="6" name="Chart 5">
            <a:extLst>
              <a:ext uri="{FF2B5EF4-FFF2-40B4-BE49-F238E27FC236}">
                <a16:creationId xmlns:a16="http://schemas.microsoft.com/office/drawing/2014/main" id="{E3377AF7-315D-A144-BE6F-08DDCB7BA6F8}"/>
              </a:ext>
            </a:extLst>
          </p:cNvPr>
          <p:cNvGraphicFramePr/>
          <p:nvPr userDrawn="1">
            <p:extLst>
              <p:ext uri="{D42A27DB-BD31-4B8C-83A1-F6EECF244321}">
                <p14:modId xmlns:p14="http://schemas.microsoft.com/office/powerpoint/2010/main" val="428935968"/>
              </p:ext>
            </p:extLst>
          </p:nvPr>
        </p:nvGraphicFramePr>
        <p:xfrm>
          <a:off x="2419684" y="1991519"/>
          <a:ext cx="6577264"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9168C11-D1BE-EA40-8C63-8FA7C05AC31E}"/>
              </a:ext>
            </a:extLst>
          </p:cNvPr>
          <p:cNvSpPr txBox="1"/>
          <p:nvPr userDrawn="1"/>
        </p:nvSpPr>
        <p:spPr bwMode="auto">
          <a:xfrm rot="16200000">
            <a:off x="412324" y="3754025"/>
            <a:ext cx="3328736" cy="197490"/>
          </a:xfrm>
          <a:prstGeom prst="rect">
            <a:avLst/>
          </a:prstGeom>
          <a:noFill/>
          <a:ln w="19050" algn="ctr">
            <a:noFill/>
            <a:miter lim="800000"/>
            <a:headEnd/>
            <a:tailEnd/>
          </a:ln>
        </p:spPr>
        <p:txBody>
          <a:bodyPr wrap="square" lIns="0" tIns="0" rIns="0" bIns="0" rtlCol="0">
            <a:spAutoFit/>
          </a:bodyPr>
          <a:lstStyle/>
          <a:p>
            <a:pPr algn="ctr">
              <a:lnSpc>
                <a:spcPct val="90000"/>
              </a:lnSpc>
            </a:pPr>
            <a:r>
              <a:rPr lang="en-US" sz="1400">
                <a:latin typeface="+mj-lt"/>
              </a:rPr>
              <a:t>Frequency Axis Label Here</a:t>
            </a:r>
          </a:p>
        </p:txBody>
      </p:sp>
      <p:sp>
        <p:nvSpPr>
          <p:cNvPr id="10" name="TextBox 9">
            <a:extLst>
              <a:ext uri="{FF2B5EF4-FFF2-40B4-BE49-F238E27FC236}">
                <a16:creationId xmlns:a16="http://schemas.microsoft.com/office/drawing/2014/main" id="{F321F74D-029E-8841-9865-EC28433D9D41}"/>
              </a:ext>
            </a:extLst>
          </p:cNvPr>
          <p:cNvSpPr txBox="1"/>
          <p:nvPr userDrawn="1"/>
        </p:nvSpPr>
        <p:spPr bwMode="auto">
          <a:xfrm>
            <a:off x="8694234" y="3957556"/>
            <a:ext cx="1519819" cy="279564"/>
          </a:xfrm>
          <a:prstGeom prst="rect">
            <a:avLst/>
          </a:prstGeom>
          <a:noFill/>
          <a:ln w="19050" algn="ctr">
            <a:noFill/>
            <a:miter lim="800000"/>
            <a:headEnd/>
            <a:tailEnd/>
          </a:ln>
        </p:spPr>
        <p:txBody>
          <a:bodyPr wrap="square" lIns="0" tIns="0" rIns="0" bIns="0" rtlCol="0">
            <a:spAutoFit/>
          </a:bodyPr>
          <a:lstStyle/>
          <a:p>
            <a:pPr>
              <a:lnSpc>
                <a:spcPct val="90000"/>
              </a:lnSpc>
            </a:pPr>
            <a:r>
              <a:rPr lang="en-US" sz="1000">
                <a:latin typeface="+mj-lt"/>
              </a:rPr>
              <a:t>Detail Information</a:t>
            </a:r>
            <a:br>
              <a:rPr lang="en-US" sz="1000">
                <a:latin typeface="+mj-lt"/>
              </a:rPr>
            </a:br>
            <a:r>
              <a:rPr lang="en-US" sz="1000">
                <a:latin typeface="+mj-lt"/>
              </a:rPr>
              <a:t>Here</a:t>
            </a:r>
          </a:p>
        </p:txBody>
      </p:sp>
      <p:cxnSp>
        <p:nvCxnSpPr>
          <p:cNvPr id="11" name="Straight Connector 10">
            <a:extLst>
              <a:ext uri="{FF2B5EF4-FFF2-40B4-BE49-F238E27FC236}">
                <a16:creationId xmlns:a16="http://schemas.microsoft.com/office/drawing/2014/main" id="{391DEB9F-FFD5-DE42-BB06-DAB345B5C231}"/>
              </a:ext>
            </a:extLst>
          </p:cNvPr>
          <p:cNvCxnSpPr/>
          <p:nvPr userDrawn="1"/>
        </p:nvCxnSpPr>
        <p:spPr>
          <a:xfrm>
            <a:off x="8336548" y="4023519"/>
            <a:ext cx="274052" cy="0"/>
          </a:xfrm>
          <a:prstGeom prst="line">
            <a:avLst/>
          </a:prstGeom>
          <a:ln w="127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9DC869-1A91-9A41-8AD0-342CADA13C64}"/>
              </a:ext>
            </a:extLst>
          </p:cNvPr>
          <p:cNvSpPr txBox="1"/>
          <p:nvPr userDrawn="1"/>
        </p:nvSpPr>
        <p:spPr bwMode="auto">
          <a:xfrm>
            <a:off x="8610600" y="5404287"/>
            <a:ext cx="1519819" cy="112851"/>
          </a:xfrm>
          <a:prstGeom prst="rect">
            <a:avLst/>
          </a:prstGeom>
          <a:noFill/>
          <a:ln w="19050" algn="ctr">
            <a:noFill/>
            <a:miter lim="800000"/>
            <a:headEnd/>
            <a:tailEnd/>
          </a:ln>
        </p:spPr>
        <p:txBody>
          <a:bodyPr wrap="square" lIns="0" tIns="0" rIns="0" bIns="0" rtlCol="0">
            <a:spAutoFit/>
          </a:bodyPr>
          <a:lstStyle/>
          <a:p>
            <a:pPr>
              <a:lnSpc>
                <a:spcPct val="90000"/>
              </a:lnSpc>
            </a:pPr>
            <a:r>
              <a:rPr lang="en-US" sz="800">
                <a:latin typeface="+mj-lt"/>
              </a:rPr>
              <a:t>Source: Citation Here</a:t>
            </a:r>
          </a:p>
        </p:txBody>
      </p:sp>
    </p:spTree>
    <p:extLst>
      <p:ext uri="{BB962C8B-B14F-4D97-AF65-F5344CB8AC3E}">
        <p14:creationId xmlns:p14="http://schemas.microsoft.com/office/powerpoint/2010/main" val="113557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106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219B00A-0AAA-AB4F-A1AA-202D0E031D94}" type="slidenum">
              <a:rPr lang="en-US" smtClean="0"/>
              <a:t>‹#›</a:t>
            </a:fld>
            <a:endParaRPr lang="en-US"/>
          </a:p>
        </p:txBody>
      </p:sp>
      <p:graphicFrame>
        <p:nvGraphicFramePr>
          <p:cNvPr id="5" name="Table 4">
            <a:extLst>
              <a:ext uri="{FF2B5EF4-FFF2-40B4-BE49-F238E27FC236}">
                <a16:creationId xmlns:a16="http://schemas.microsoft.com/office/drawing/2014/main" id="{5DC0E4E9-1993-1748-89ED-48B9B4334916}"/>
              </a:ext>
            </a:extLst>
          </p:cNvPr>
          <p:cNvGraphicFramePr>
            <a:graphicFrameLocks noGrp="1"/>
          </p:cNvGraphicFramePr>
          <p:nvPr userDrawn="1">
            <p:extLst>
              <p:ext uri="{D42A27DB-BD31-4B8C-83A1-F6EECF244321}">
                <p14:modId xmlns:p14="http://schemas.microsoft.com/office/powerpoint/2010/main" val="4134651159"/>
              </p:ext>
            </p:extLst>
          </p:nvPr>
        </p:nvGraphicFramePr>
        <p:xfrm>
          <a:off x="1265322" y="2044008"/>
          <a:ext cx="7005051" cy="3200400"/>
        </p:xfrm>
        <a:graphic>
          <a:graphicData uri="http://schemas.openxmlformats.org/drawingml/2006/table">
            <a:tbl>
              <a:tblPr firstRow="1" bandRow="1">
                <a:tableStyleId>{5C22544A-7EE6-4342-B048-85BDC9FD1C3A}</a:tableStyleId>
              </a:tblPr>
              <a:tblGrid>
                <a:gridCol w="2773946">
                  <a:extLst>
                    <a:ext uri="{9D8B030D-6E8A-4147-A177-3AD203B41FA5}">
                      <a16:colId xmlns:a16="http://schemas.microsoft.com/office/drawing/2014/main" val="20000"/>
                    </a:ext>
                  </a:extLst>
                </a:gridCol>
                <a:gridCol w="2413001">
                  <a:extLst>
                    <a:ext uri="{9D8B030D-6E8A-4147-A177-3AD203B41FA5}">
                      <a16:colId xmlns:a16="http://schemas.microsoft.com/office/drawing/2014/main" val="20001"/>
                    </a:ext>
                  </a:extLst>
                </a:gridCol>
                <a:gridCol w="1818104">
                  <a:extLst>
                    <a:ext uri="{9D8B030D-6E8A-4147-A177-3AD203B41FA5}">
                      <a16:colId xmlns:a16="http://schemas.microsoft.com/office/drawing/2014/main" val="20002"/>
                    </a:ext>
                  </a:extLst>
                </a:gridCol>
              </a:tblGrid>
              <a:tr h="340706">
                <a:tc>
                  <a:txBody>
                    <a:bodyPr/>
                    <a:lstStyle/>
                    <a:p>
                      <a:pPr algn="l">
                        <a:lnSpc>
                          <a:spcPct val="90000"/>
                        </a:lnSpc>
                      </a:pPr>
                      <a:endParaRPr lang="en-US">
                        <a:solidFill>
                          <a:schemeClr val="tx1"/>
                        </a:solidFill>
                        <a:latin typeface="+mj-lt"/>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90000"/>
                        </a:lnSpc>
                      </a:pPr>
                      <a:r>
                        <a:rPr lang="en-US" sz="1000" b="0">
                          <a:solidFill>
                            <a:schemeClr val="tx1"/>
                          </a:solidFill>
                          <a:latin typeface="+mj-lt"/>
                        </a:rPr>
                        <a:t>Subject Title Here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lnSpc>
                          <a:spcPct val="90000"/>
                        </a:lnSpc>
                      </a:pPr>
                      <a:r>
                        <a:rPr lang="en-US" sz="1000" b="0">
                          <a:solidFill>
                            <a:schemeClr val="tx1"/>
                          </a:solidFill>
                          <a:latin typeface="+mj-lt"/>
                        </a:rPr>
                        <a:t>Subject Title </a:t>
                      </a:r>
                      <a:br>
                        <a:rPr lang="en-US" sz="1000" b="0">
                          <a:solidFill>
                            <a:schemeClr val="tx1"/>
                          </a:solidFill>
                          <a:latin typeface="+mj-lt"/>
                        </a:rPr>
                      </a:br>
                      <a:r>
                        <a:rPr lang="en-US" sz="1000" b="0">
                          <a:solidFill>
                            <a:schemeClr val="tx1"/>
                          </a:solidFill>
                          <a:latin typeface="+mj-lt"/>
                        </a:rPr>
                        <a:t>Here (%)</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5941">
                <a:tc>
                  <a:txBody>
                    <a:bodyPr/>
                    <a:lstStyle/>
                    <a:p>
                      <a:pPr algn="l">
                        <a:lnSpc>
                          <a:spcPct val="90000"/>
                        </a:lnSpc>
                      </a:pPr>
                      <a:r>
                        <a:rPr lang="en-US" sz="2000">
                          <a:solidFill>
                            <a:schemeClr val="tx1"/>
                          </a:solidFill>
                          <a:latin typeface="+mj-lt"/>
                        </a:rPr>
                        <a:t>Title 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Data</a:t>
                      </a:r>
                      <a:r>
                        <a:rPr lang="en-US" sz="2000" baseline="0">
                          <a:solidFill>
                            <a:schemeClr val="tx1"/>
                          </a:solidFill>
                          <a:latin typeface="+mj-lt"/>
                        </a:rPr>
                        <a:t> here</a:t>
                      </a:r>
                      <a:endParaRPr lang="en-US" sz="2000">
                        <a:solidFill>
                          <a:schemeClr val="tx1"/>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XX%</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0706">
                <a:tc>
                  <a:txBody>
                    <a:bodyPr/>
                    <a:lstStyle/>
                    <a:p>
                      <a:pPr algn="l">
                        <a:lnSpc>
                          <a:spcPct val="90000"/>
                        </a:lnSpc>
                      </a:pPr>
                      <a:r>
                        <a:rPr lang="en-US" sz="2000">
                          <a:solidFill>
                            <a:schemeClr val="tx1"/>
                          </a:solidFill>
                          <a:latin typeface="+mj-lt"/>
                        </a:rPr>
                        <a:t>Title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Data 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XX%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0706">
                <a:tc>
                  <a:txBody>
                    <a:bodyPr/>
                    <a:lstStyle/>
                    <a:p>
                      <a:pPr algn="l">
                        <a:lnSpc>
                          <a:spcPct val="90000"/>
                        </a:lnSpc>
                      </a:pPr>
                      <a:r>
                        <a:rPr lang="en-US" sz="2000">
                          <a:solidFill>
                            <a:schemeClr val="tx1"/>
                          </a:solidFill>
                          <a:latin typeface="+mj-lt"/>
                        </a:rPr>
                        <a:t>Title 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Data 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XX%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0706">
                <a:tc>
                  <a:txBody>
                    <a:bodyPr/>
                    <a:lstStyle/>
                    <a:p>
                      <a:pPr algn="l">
                        <a:lnSpc>
                          <a:spcPct val="90000"/>
                        </a:lnSpc>
                      </a:pPr>
                      <a:r>
                        <a:rPr lang="en-US" sz="2000">
                          <a:solidFill>
                            <a:schemeClr val="tx1"/>
                          </a:solidFill>
                          <a:latin typeface="+mj-lt"/>
                        </a:rPr>
                        <a:t>Title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Data 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XX%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0706">
                <a:tc>
                  <a:txBody>
                    <a:bodyPr/>
                    <a:lstStyle/>
                    <a:p>
                      <a:pPr algn="l">
                        <a:lnSpc>
                          <a:spcPct val="90000"/>
                        </a:lnSpc>
                      </a:pPr>
                      <a:r>
                        <a:rPr lang="en-US" sz="2000">
                          <a:solidFill>
                            <a:schemeClr val="tx1"/>
                          </a:solidFill>
                          <a:latin typeface="+mj-lt"/>
                        </a:rPr>
                        <a:t>Title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Data 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XX%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0706">
                <a:tc>
                  <a:txBody>
                    <a:bodyPr/>
                    <a:lstStyle/>
                    <a:p>
                      <a:pPr algn="l">
                        <a:lnSpc>
                          <a:spcPct val="90000"/>
                        </a:lnSpc>
                      </a:pPr>
                      <a:r>
                        <a:rPr lang="en-US" sz="2000">
                          <a:solidFill>
                            <a:schemeClr val="tx1"/>
                          </a:solidFill>
                          <a:latin typeface="+mj-lt"/>
                        </a:rPr>
                        <a:t>Title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Data 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r>
                        <a:rPr lang="en-US" sz="2000">
                          <a:solidFill>
                            <a:schemeClr val="tx1"/>
                          </a:solidFill>
                          <a:latin typeface="+mj-lt"/>
                        </a:rPr>
                        <a:t>XX%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96235">
                <a:tc>
                  <a:txBody>
                    <a:bodyPr/>
                    <a:lstStyle/>
                    <a:p>
                      <a:pPr algn="l">
                        <a:lnSpc>
                          <a:spcPct val="90000"/>
                        </a:lnSpc>
                      </a:pPr>
                      <a:endParaRPr lang="en-US" sz="2000">
                        <a:solidFill>
                          <a:schemeClr val="tx1"/>
                        </a:solidFill>
                        <a:latin typeface="+mj-lt"/>
                      </a:endParaRPr>
                    </a:p>
                    <a:p>
                      <a:pPr algn="l">
                        <a:lnSpc>
                          <a:spcPct val="90000"/>
                        </a:lnSpc>
                      </a:pPr>
                      <a:r>
                        <a:rPr lang="en-US" sz="2000">
                          <a:solidFill>
                            <a:schemeClr val="tx1"/>
                          </a:solidFill>
                          <a:latin typeface="+mj-lt"/>
                        </a:rPr>
                        <a:t>Total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endParaRPr lang="en-US" sz="2000">
                        <a:solidFill>
                          <a:schemeClr val="tx1"/>
                        </a:solidFill>
                        <a:latin typeface="+mj-lt"/>
                      </a:endParaRPr>
                    </a:p>
                    <a:p>
                      <a:pPr algn="r">
                        <a:lnSpc>
                          <a:spcPct val="90000"/>
                        </a:lnSpc>
                      </a:pPr>
                      <a:r>
                        <a:rPr lang="en-US" sz="2000">
                          <a:solidFill>
                            <a:schemeClr val="tx1"/>
                          </a:solidFill>
                          <a:latin typeface="+mj-lt"/>
                        </a:rPr>
                        <a:t>Total Data 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90000"/>
                        </a:lnSpc>
                      </a:pPr>
                      <a:endParaRPr lang="en-US" sz="2000">
                        <a:solidFill>
                          <a:schemeClr val="tx1"/>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F3088ACE-2E4F-9F42-BE96-009CAE09892E}"/>
              </a:ext>
            </a:extLst>
          </p:cNvPr>
          <p:cNvSpPr txBox="1"/>
          <p:nvPr userDrawn="1"/>
        </p:nvSpPr>
        <p:spPr bwMode="auto">
          <a:xfrm>
            <a:off x="1265322" y="5541083"/>
            <a:ext cx="1519819" cy="112851"/>
          </a:xfrm>
          <a:prstGeom prst="rect">
            <a:avLst/>
          </a:prstGeom>
          <a:noFill/>
          <a:ln w="19050" algn="ctr">
            <a:noFill/>
            <a:miter lim="800000"/>
            <a:headEnd/>
            <a:tailEnd/>
          </a:ln>
        </p:spPr>
        <p:txBody>
          <a:bodyPr wrap="square" lIns="0" tIns="0" rIns="0" bIns="0" rtlCol="0">
            <a:spAutoFit/>
          </a:bodyPr>
          <a:lstStyle/>
          <a:p>
            <a:pPr>
              <a:lnSpc>
                <a:spcPct val="90000"/>
              </a:lnSpc>
            </a:pPr>
            <a:r>
              <a:rPr lang="en-US" sz="800">
                <a:latin typeface="+mj-lt"/>
              </a:rPr>
              <a:t>Source: Citation Here</a:t>
            </a:r>
          </a:p>
        </p:txBody>
      </p:sp>
      <p:sp>
        <p:nvSpPr>
          <p:cNvPr id="7" name="Title 6">
            <a:extLst>
              <a:ext uri="{FF2B5EF4-FFF2-40B4-BE49-F238E27FC236}">
                <a16:creationId xmlns:a16="http://schemas.microsoft.com/office/drawing/2014/main" id="{FF8A941F-3B7C-9F46-980B-F7DAFC0B88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4402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6106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19B00A-0AAA-AB4F-A1AA-202D0E031D94}" type="slidenum">
              <a:rPr lang="en-US" smtClean="0"/>
              <a:t>‹#›</a:t>
            </a:fld>
            <a:endParaRPr lang="en-US"/>
          </a:p>
        </p:txBody>
      </p:sp>
    </p:spTree>
    <p:extLst>
      <p:ext uri="{BB962C8B-B14F-4D97-AF65-F5344CB8AC3E}">
        <p14:creationId xmlns:p14="http://schemas.microsoft.com/office/powerpoint/2010/main" val="223899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10;&#10;Description automatically generated">
            <a:extLst>
              <a:ext uri="{FF2B5EF4-FFF2-40B4-BE49-F238E27FC236}">
                <a16:creationId xmlns:a16="http://schemas.microsoft.com/office/drawing/2014/main" id="{92007D30-694F-0C4F-8EFD-00B04C09CDF8}"/>
              </a:ext>
            </a:extLst>
          </p:cNvPr>
          <p:cNvPicPr>
            <a:picLocks noChangeAspect="1"/>
          </p:cNvPicPr>
          <p:nvPr userDrawn="1"/>
        </p:nvPicPr>
        <p:blipFill>
          <a:blip r:embed="rId17"/>
          <a:stretch>
            <a:fillRect/>
          </a:stretch>
        </p:blipFill>
        <p:spPr>
          <a:xfrm>
            <a:off x="9902687" y="6311900"/>
            <a:ext cx="2154382" cy="465710"/>
          </a:xfrm>
          <a:prstGeom prst="rect">
            <a:avLst/>
          </a:prstGeom>
        </p:spPr>
      </p:pic>
    </p:spTree>
    <p:extLst>
      <p:ext uri="{BB962C8B-B14F-4D97-AF65-F5344CB8AC3E}">
        <p14:creationId xmlns:p14="http://schemas.microsoft.com/office/powerpoint/2010/main" val="2241505428"/>
      </p:ext>
    </p:extLst>
  </p:cSld>
  <p:clrMap bg1="lt1" tx1="dk1" bg2="lt2" tx2="dk2" accent1="accent1" accent2="accent2" accent3="accent3" accent4="accent4" accent5="accent5" accent6="accent6" hlink="hlink" folHlink="folHlink"/>
  <p:sldLayoutIdLst>
    <p:sldLayoutId id="2147483782"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83" r:id="rId13"/>
    <p:sldLayoutId id="2147483799" r:id="rId14"/>
    <p:sldLayoutId id="2147483800" r:id="rId15"/>
  </p:sldLayoutIdLst>
  <p:hf sldNum="0" hdr="0" ftr="0" dt="0"/>
  <p:txStyles>
    <p:titleStyle>
      <a:lvl1pPr algn="l" defTabSz="914400" rtl="0" eaLnBrk="1" latinLnBrk="0" hangingPunct="1">
        <a:lnSpc>
          <a:spcPct val="90000"/>
        </a:lnSpc>
        <a:spcBef>
          <a:spcPct val="0"/>
        </a:spcBef>
        <a:buNone/>
        <a:defRPr sz="4400" kern="1200" baseline="0">
          <a:solidFill>
            <a:schemeClr val="tx1"/>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2"/>
            <a:ext cx="10972800" cy="4525963"/>
          </a:xfrm>
          <a:prstGeom prst="rect">
            <a:avLst/>
          </a:prstGeom>
        </p:spPr>
        <p:txBody>
          <a:bodyPr vert="horz" lIns="91425" tIns="45713" rIns="91425"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0FCE0420-7129-084B-A429-C3C8318149D5}" type="datetimeFigureOut">
              <a:rPr lang="en-US" smtClean="0"/>
              <a:pPr/>
              <a:t>2/27/25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4B02F3B9-B992-5D45-881E-5C393C9D9422}" type="slidenum">
              <a:rPr lang="en-US" smtClean="0"/>
              <a:pPr/>
              <a:t>‹#›</a:t>
            </a:fld>
            <a:endParaRPr lang="en-US"/>
          </a:p>
        </p:txBody>
      </p:sp>
      <p:sp>
        <p:nvSpPr>
          <p:cNvPr id="12" name="Rectangle 11"/>
          <p:cNvSpPr/>
          <p:nvPr userDrawn="1"/>
        </p:nvSpPr>
        <p:spPr>
          <a:xfrm>
            <a:off x="0" y="6738321"/>
            <a:ext cx="12192000" cy="119681"/>
          </a:xfrm>
          <a:prstGeom prst="rect">
            <a:avLst/>
          </a:prstGeom>
          <a:solidFill>
            <a:srgbClr val="141313">
              <a:lumMod val="75000"/>
              <a:lumOff val="25000"/>
            </a:srgbClr>
          </a:solidFill>
          <a:ln w="9525" cap="flat" cmpd="sng" algn="ctr">
            <a:noFill/>
            <a:prstDash val="solid"/>
          </a:ln>
          <a:effectLst>
            <a:outerShdw blurRad="40000" dist="23000" dir="5400000" rotWithShape="0">
              <a:srgbClr val="000000">
                <a:alpha val="35000"/>
              </a:srgbClr>
            </a:outerShdw>
          </a:effectLst>
        </p:spPr>
        <p:txBody>
          <a:bodyPr lIns="19409" tIns="9704" rIns="19409" bIns="9704" rtlCol="0" anchor="ctr"/>
          <a:lstStyle/>
          <a:p>
            <a:pPr marL="0" marR="0" lvl="0" indent="0" algn="ctr" defTabSz="39927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a:ea typeface="+mn-ea"/>
              <a:cs typeface="+mn-cs"/>
            </a:endParaRPr>
          </a:p>
        </p:txBody>
      </p:sp>
      <p:sp>
        <p:nvSpPr>
          <p:cNvPr id="13" name="Rectangle 12"/>
          <p:cNvSpPr/>
          <p:nvPr userDrawn="1"/>
        </p:nvSpPr>
        <p:spPr>
          <a:xfrm>
            <a:off x="0" y="1"/>
            <a:ext cx="12192000" cy="1032270"/>
          </a:xfrm>
          <a:prstGeom prst="rect">
            <a:avLst/>
          </a:prstGeom>
          <a:gradFill flip="none" rotWithShape="1">
            <a:gsLst>
              <a:gs pos="100000">
                <a:srgbClr val="856B38"/>
              </a:gs>
              <a:gs pos="0">
                <a:srgbClr val="856B38">
                  <a:lumMod val="60000"/>
                  <a:lumOff val="40000"/>
                </a:srgbClr>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lIns="19409" tIns="9704" rIns="19409" bIns="9704" rtlCol="0" anchor="ctr"/>
          <a:lstStyle/>
          <a:p>
            <a:pPr marL="0" marR="0" lvl="0" indent="0" algn="ctr" defTabSz="39927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p:cNvSpPr/>
          <p:nvPr userDrawn="1"/>
        </p:nvSpPr>
        <p:spPr>
          <a:xfrm>
            <a:off x="0" y="1032273"/>
            <a:ext cx="12192000" cy="97267"/>
          </a:xfrm>
          <a:prstGeom prst="rect">
            <a:avLst/>
          </a:prstGeom>
          <a:solidFill>
            <a:srgbClr val="141313">
              <a:lumMod val="75000"/>
              <a:lumOff val="25000"/>
            </a:srgbClr>
          </a:solidFill>
          <a:ln w="9525" cap="flat" cmpd="sng" algn="ctr">
            <a:noFill/>
            <a:prstDash val="solid"/>
          </a:ln>
          <a:effectLst>
            <a:outerShdw blurRad="40000" dist="23000" dir="5400000" rotWithShape="0">
              <a:srgbClr val="000000">
                <a:alpha val="35000"/>
              </a:srgbClr>
            </a:outerShdw>
          </a:effectLst>
        </p:spPr>
        <p:txBody>
          <a:bodyPr lIns="19409" tIns="9704" rIns="19409" bIns="9704" rtlCol="0" anchor="ctr"/>
          <a:lstStyle/>
          <a:p>
            <a:pPr marL="0" marR="0" lvl="0" indent="0" algn="ctr" defTabSz="39927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a:ea typeface="+mn-ea"/>
              <a:cs typeface="+mn-cs"/>
            </a:endParaRPr>
          </a:p>
        </p:txBody>
      </p:sp>
      <p:sp>
        <p:nvSpPr>
          <p:cNvPr id="2" name="Title Placeholder 1"/>
          <p:cNvSpPr>
            <a:spLocks noGrp="1"/>
          </p:cNvSpPr>
          <p:nvPr>
            <p:ph type="title"/>
          </p:nvPr>
        </p:nvSpPr>
        <p:spPr>
          <a:xfrm>
            <a:off x="304800" y="239186"/>
            <a:ext cx="10972800" cy="1143000"/>
          </a:xfrm>
          <a:prstGeom prst="rect">
            <a:avLst/>
          </a:prstGeom>
        </p:spPr>
        <p:txBody>
          <a:bodyPr vert="horz" lIns="91425" tIns="45713" rIns="91425" bIns="45713" rtlCol="0" anchor="t">
            <a:normAutofit/>
          </a:bodyPr>
          <a:lstStyle/>
          <a:p>
            <a:r>
              <a:rPr lang="en-US"/>
              <a:t>Click to edit Master title style</a:t>
            </a:r>
          </a:p>
        </p:txBody>
      </p:sp>
    </p:spTree>
    <p:extLst>
      <p:ext uri="{BB962C8B-B14F-4D97-AF65-F5344CB8AC3E}">
        <p14:creationId xmlns:p14="http://schemas.microsoft.com/office/powerpoint/2010/main" val="20744550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p:txStyles>
    <p:titleStyle>
      <a:lvl1pPr algn="l" defTabSz="457127" rtl="0" eaLnBrk="1" latinLnBrk="0" hangingPunct="1">
        <a:spcBef>
          <a:spcPct val="0"/>
        </a:spcBef>
        <a:buNone/>
        <a:defRPr sz="2400" kern="1200">
          <a:solidFill>
            <a:schemeClr val="bg1"/>
          </a:solidFill>
          <a:latin typeface="+mj-lt"/>
          <a:ea typeface="+mj-ea"/>
          <a:cs typeface="+mj-cs"/>
        </a:defRPr>
      </a:lvl1pPr>
    </p:titleStyle>
    <p:bodyStyle>
      <a:lvl1pPr marL="342845" indent="-342845" algn="l" defTabSz="457127" rtl="0" eaLnBrk="1" latinLnBrk="0" hangingPunct="1">
        <a:spcBef>
          <a:spcPct val="20000"/>
        </a:spcBef>
        <a:buFont typeface="Arial"/>
        <a:buChar char="•"/>
        <a:defRPr sz="3200" kern="1200">
          <a:solidFill>
            <a:schemeClr val="tx1"/>
          </a:solidFill>
          <a:latin typeface="+mn-lt"/>
          <a:ea typeface="+mn-ea"/>
          <a:cs typeface="+mn-cs"/>
        </a:defRPr>
      </a:lvl1pPr>
      <a:lvl2pPr marL="742831" indent="-285704" algn="l" defTabSz="457127" rtl="0" eaLnBrk="1" latinLnBrk="0" hangingPunct="1">
        <a:spcBef>
          <a:spcPct val="20000"/>
        </a:spcBef>
        <a:buFont typeface="Arial"/>
        <a:buChar char="–"/>
        <a:defRPr sz="2800" kern="1200">
          <a:solidFill>
            <a:schemeClr val="tx1"/>
          </a:solidFill>
          <a:latin typeface="+mn-lt"/>
          <a:ea typeface="+mn-ea"/>
          <a:cs typeface="+mn-cs"/>
        </a:defRPr>
      </a:lvl2pPr>
      <a:lvl3pPr marL="1142817" indent="-228563" algn="l" defTabSz="457127" rtl="0" eaLnBrk="1" latinLnBrk="0" hangingPunct="1">
        <a:spcBef>
          <a:spcPct val="20000"/>
        </a:spcBef>
        <a:buFont typeface="Arial"/>
        <a:buChar char="•"/>
        <a:defRPr sz="2400" kern="1200">
          <a:solidFill>
            <a:schemeClr val="tx1"/>
          </a:solidFill>
          <a:latin typeface="+mn-lt"/>
          <a:ea typeface="+mn-ea"/>
          <a:cs typeface="+mn-cs"/>
        </a:defRPr>
      </a:lvl3pPr>
      <a:lvl4pPr marL="1599944" indent="-228563" algn="l" defTabSz="457127" rtl="0" eaLnBrk="1" latinLnBrk="0" hangingPunct="1">
        <a:spcBef>
          <a:spcPct val="20000"/>
        </a:spcBef>
        <a:buFont typeface="Arial"/>
        <a:buChar char="–"/>
        <a:defRPr sz="2000" kern="1200">
          <a:solidFill>
            <a:schemeClr val="tx1"/>
          </a:solidFill>
          <a:latin typeface="+mn-lt"/>
          <a:ea typeface="+mn-ea"/>
          <a:cs typeface="+mn-cs"/>
        </a:defRPr>
      </a:lvl4pPr>
      <a:lvl5pPr marL="2057071" indent="-228563" algn="l" defTabSz="457127" rtl="0" eaLnBrk="1" latinLnBrk="0" hangingPunct="1">
        <a:spcBef>
          <a:spcPct val="20000"/>
        </a:spcBef>
        <a:buFont typeface="Arial"/>
        <a:buChar char="»"/>
        <a:defRPr sz="2000" kern="1200">
          <a:solidFill>
            <a:schemeClr val="tx1"/>
          </a:solidFill>
          <a:latin typeface="+mn-lt"/>
          <a:ea typeface="+mn-ea"/>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12AD64-4E90-744B-B1C0-D25468181D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1E95C-784C-D941-A00B-630AEF1578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6E5C8-8FE7-9F42-97A5-04BFA3352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FAE32-CE84-2445-A60A-AE022E1EEC9D}" type="datetimeFigureOut">
              <a:rPr lang="en-US" smtClean="0"/>
              <a:t>2/27/25</a:t>
            </a:fld>
            <a:endParaRPr lang="en-US"/>
          </a:p>
        </p:txBody>
      </p:sp>
      <p:sp>
        <p:nvSpPr>
          <p:cNvPr id="5" name="Footer Placeholder 4">
            <a:extLst>
              <a:ext uri="{FF2B5EF4-FFF2-40B4-BE49-F238E27FC236}">
                <a16:creationId xmlns:a16="http://schemas.microsoft.com/office/drawing/2014/main" id="{C10C54B0-6D00-944A-84C9-BD6BD1BF1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994FD3-2BF4-4948-8A03-F7EA875F99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C0105-8FAF-7C43-BF20-571C6CC75172}" type="slidenum">
              <a:rPr lang="en-US" smtClean="0"/>
              <a:t>‹#›</a:t>
            </a:fld>
            <a:endParaRPr lang="en-US"/>
          </a:p>
        </p:txBody>
      </p:sp>
    </p:spTree>
    <p:extLst>
      <p:ext uri="{BB962C8B-B14F-4D97-AF65-F5344CB8AC3E}">
        <p14:creationId xmlns:p14="http://schemas.microsoft.com/office/powerpoint/2010/main" val="314685337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B37FA-0F7D-F643-8CD2-048C33A2A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9207D1-AC3F-244E-B2E2-D58E51948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8D6BF-6D8C-C142-9AD4-613812007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EEDFB-1EEE-CF40-87C3-F833C954E047}" type="datetimeFigureOut">
              <a:rPr lang="en-US" smtClean="0"/>
              <a:t>2/27/25</a:t>
            </a:fld>
            <a:endParaRPr lang="en-US"/>
          </a:p>
        </p:txBody>
      </p:sp>
      <p:sp>
        <p:nvSpPr>
          <p:cNvPr id="5" name="Footer Placeholder 4">
            <a:extLst>
              <a:ext uri="{FF2B5EF4-FFF2-40B4-BE49-F238E27FC236}">
                <a16:creationId xmlns:a16="http://schemas.microsoft.com/office/drawing/2014/main" id="{3C732D30-1E3E-754F-A5F4-02D085158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EAA8E1-537E-4B48-93D6-D9BCFD0A3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4A998-49E1-144A-8650-23AC94FEEEEA}" type="slidenum">
              <a:rPr lang="en-US" smtClean="0"/>
              <a:t>‹#›</a:t>
            </a:fld>
            <a:endParaRPr lang="en-US"/>
          </a:p>
        </p:txBody>
      </p:sp>
      <p:pic>
        <p:nvPicPr>
          <p:cNvPr id="8" name="Picture 7" descr="Graphical user interface&#10;&#10;Description automatically generated with low confidence">
            <a:extLst>
              <a:ext uri="{FF2B5EF4-FFF2-40B4-BE49-F238E27FC236}">
                <a16:creationId xmlns:a16="http://schemas.microsoft.com/office/drawing/2014/main" id="{C8AD36D0-C1B5-BD41-94AE-89848D2681C8}"/>
              </a:ext>
            </a:extLst>
          </p:cNvPr>
          <p:cNvPicPr>
            <a:picLocks noChangeAspect="1"/>
          </p:cNvPicPr>
          <p:nvPr userDrawn="1"/>
        </p:nvPicPr>
        <p:blipFill>
          <a:blip r:embed="rId14"/>
          <a:stretch>
            <a:fillRect/>
          </a:stretch>
        </p:blipFill>
        <p:spPr>
          <a:xfrm>
            <a:off x="9871142" y="6284600"/>
            <a:ext cx="2204901" cy="476631"/>
          </a:xfrm>
          <a:prstGeom prst="rect">
            <a:avLst/>
          </a:prstGeom>
        </p:spPr>
      </p:pic>
    </p:spTree>
    <p:extLst>
      <p:ext uri="{BB962C8B-B14F-4D97-AF65-F5344CB8AC3E}">
        <p14:creationId xmlns:p14="http://schemas.microsoft.com/office/powerpoint/2010/main" val="1109295788"/>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1.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microsoft.com/office/2018/10/relationships/comments" Target="../comments/modernComment_2B1_9D2A3649.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3.jpe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BF_D7147601.xml"/><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2" Type="http://schemas.microsoft.com/office/2018/10/relationships/comments" Target="../comments/modernComment_2C9_698BBD8E.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34.png"/><Relationship Id="rId1" Type="http://schemas.openxmlformats.org/officeDocument/2006/relationships/slideLayout" Target="../slideLayouts/slideLayout4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A3470C85-2E2C-CA4E-AFAA-84B1D0D6DDB8}"/>
              </a:ext>
            </a:extLst>
          </p:cNvPr>
          <p:cNvPicPr>
            <a:picLocks noChangeAspect="1"/>
          </p:cNvPicPr>
          <p:nvPr/>
        </p:nvPicPr>
        <p:blipFill rotWithShape="1">
          <a:blip r:embed="rId3"/>
          <a:srcRect r="2400" b="8624"/>
          <a:stretch/>
        </p:blipFill>
        <p:spPr>
          <a:xfrm flipH="1">
            <a:off x="-2667" y="-1983"/>
            <a:ext cx="12194667" cy="6859983"/>
          </a:xfrm>
          <a:prstGeom prst="rect">
            <a:avLst/>
          </a:prstGeom>
        </p:spPr>
      </p:pic>
      <p:sp>
        <p:nvSpPr>
          <p:cNvPr id="12" name="Rectangle 11">
            <a:extLst>
              <a:ext uri="{FF2B5EF4-FFF2-40B4-BE49-F238E27FC236}">
                <a16:creationId xmlns:a16="http://schemas.microsoft.com/office/drawing/2014/main" id="{7F6F2274-35D1-4E45-9F14-52525F19FDC8}"/>
              </a:ext>
            </a:extLst>
          </p:cNvPr>
          <p:cNvSpPr/>
          <p:nvPr/>
        </p:nvSpPr>
        <p:spPr>
          <a:xfrm>
            <a:off x="555067" y="0"/>
            <a:ext cx="7061200" cy="5486400"/>
          </a:xfrm>
          <a:prstGeom prst="rect">
            <a:avLst/>
          </a:prstGeom>
          <a:solidFill>
            <a:srgbClr val="042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CCFB709-4331-8C46-A775-515EED1F41F5}"/>
              </a:ext>
            </a:extLst>
          </p:cNvPr>
          <p:cNvSpPr>
            <a:spLocks noGrp="1"/>
          </p:cNvSpPr>
          <p:nvPr>
            <p:ph type="title"/>
          </p:nvPr>
        </p:nvSpPr>
        <p:spPr>
          <a:xfrm>
            <a:off x="768035" y="1788771"/>
            <a:ext cx="6635263" cy="1063973"/>
          </a:xfrm>
        </p:spPr>
        <p:txBody>
          <a:bodyPr>
            <a:noAutofit/>
          </a:bodyPr>
          <a:lstStyle/>
          <a:p>
            <a:r>
              <a:rPr lang="en-US" sz="3600">
                <a:solidFill>
                  <a:schemeClr val="bg1"/>
                </a:solidFill>
                <a:latin typeface="Garamond"/>
              </a:rPr>
              <a:t>Operational Science &amp; Financial Models for Group Medical Visits</a:t>
            </a:r>
          </a:p>
        </p:txBody>
      </p:sp>
      <p:sp>
        <p:nvSpPr>
          <p:cNvPr id="15" name="Title 1">
            <a:extLst>
              <a:ext uri="{FF2B5EF4-FFF2-40B4-BE49-F238E27FC236}">
                <a16:creationId xmlns:a16="http://schemas.microsoft.com/office/drawing/2014/main" id="{91909A65-B010-194C-8A87-3B26895FAF88}"/>
              </a:ext>
            </a:extLst>
          </p:cNvPr>
          <p:cNvSpPr txBox="1">
            <a:spLocks/>
          </p:cNvSpPr>
          <p:nvPr/>
        </p:nvSpPr>
        <p:spPr>
          <a:xfrm>
            <a:off x="768034" y="2474570"/>
            <a:ext cx="6635263" cy="10639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baseline="0">
                <a:solidFill>
                  <a:schemeClr val="tx1"/>
                </a:solidFill>
                <a:latin typeface="Helvetica Neue" panose="02000503000000020004" pitchFamily="2" charset="0"/>
                <a:ea typeface="+mj-ea"/>
                <a:cs typeface="+mj-cs"/>
              </a:defRPr>
            </a:lvl1pPr>
          </a:lstStyle>
          <a:p>
            <a:r>
              <a:rPr lang="en-US" sz="2000">
                <a:solidFill>
                  <a:schemeClr val="bg1"/>
                </a:solidFill>
                <a:latin typeface="Arial"/>
                <a:cs typeface="Arial"/>
              </a:rPr>
              <a:t>Implementing Practical and Sustainable Delivery Paradigms in Integrative Health</a:t>
            </a:r>
          </a:p>
        </p:txBody>
      </p:sp>
      <p:sp>
        <p:nvSpPr>
          <p:cNvPr id="2" name="Title 1">
            <a:extLst>
              <a:ext uri="{FF2B5EF4-FFF2-40B4-BE49-F238E27FC236}">
                <a16:creationId xmlns:a16="http://schemas.microsoft.com/office/drawing/2014/main" id="{D0F99511-2B12-396D-88E0-DD5F69C823C9}"/>
              </a:ext>
            </a:extLst>
          </p:cNvPr>
          <p:cNvSpPr txBox="1">
            <a:spLocks/>
          </p:cNvSpPr>
          <p:nvPr/>
        </p:nvSpPr>
        <p:spPr>
          <a:xfrm>
            <a:off x="777560" y="3816862"/>
            <a:ext cx="6635263" cy="14735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baseline="0">
                <a:solidFill>
                  <a:schemeClr val="tx1"/>
                </a:solidFill>
                <a:latin typeface="Helvetica Neue" panose="02000503000000020004" pitchFamily="2" charset="0"/>
                <a:ea typeface="+mj-ea"/>
                <a:cs typeface="+mj-cs"/>
              </a:defRPr>
            </a:lvl1pPr>
          </a:lstStyle>
          <a:p>
            <a:r>
              <a:rPr lang="en-US" sz="1600">
                <a:solidFill>
                  <a:schemeClr val="accent5">
                    <a:lumMod val="60000"/>
                    <a:lumOff val="40000"/>
                  </a:schemeClr>
                </a:solidFill>
                <a:latin typeface="Arial"/>
                <a:cs typeface="Arial"/>
              </a:rPr>
              <a:t>Kavita K. Mishra, MD, MPH		UCSF Osher </a:t>
            </a:r>
            <a:endParaRPr lang="en-US" sz="5400">
              <a:solidFill>
                <a:schemeClr val="accent5">
                  <a:lumMod val="60000"/>
                  <a:lumOff val="40000"/>
                </a:schemeClr>
              </a:solidFill>
              <a:cs typeface="Arial"/>
            </a:endParaRPr>
          </a:p>
          <a:p>
            <a:r>
              <a:rPr lang="en-US" sz="1600">
                <a:solidFill>
                  <a:schemeClr val="accent5">
                    <a:lumMod val="60000"/>
                    <a:lumOff val="40000"/>
                  </a:schemeClr>
                </a:solidFill>
                <a:latin typeface="Arial"/>
                <a:cs typeface="Arial"/>
              </a:rPr>
              <a:t>Gabriela Gutierrez, BS		UCSF Osher</a:t>
            </a:r>
          </a:p>
          <a:p>
            <a:r>
              <a:rPr lang="en-US" sz="1600">
                <a:solidFill>
                  <a:schemeClr val="accent5">
                    <a:lumMod val="60000"/>
                    <a:lumOff val="40000"/>
                  </a:schemeClr>
                </a:solidFill>
                <a:latin typeface="Arial"/>
                <a:cs typeface="Arial"/>
              </a:rPr>
              <a:t>Greta Kuphal, MD			U Wisconsin Osher</a:t>
            </a:r>
          </a:p>
          <a:p>
            <a:r>
              <a:rPr lang="en-US" sz="1600">
                <a:solidFill>
                  <a:schemeClr val="accent5">
                    <a:lumMod val="60000"/>
                    <a:lumOff val="40000"/>
                  </a:schemeClr>
                </a:solidFill>
                <a:latin typeface="Arial"/>
                <a:cs typeface="Arial"/>
              </a:rPr>
              <a:t>Gurjeet Birdee, MD, MPH		Vanderbilt Osher</a:t>
            </a:r>
          </a:p>
          <a:p>
            <a:r>
              <a:rPr lang="en-US" sz="1600">
                <a:solidFill>
                  <a:schemeClr val="accent5">
                    <a:lumMod val="60000"/>
                    <a:lumOff val="40000"/>
                  </a:schemeClr>
                </a:solidFill>
                <a:latin typeface="Arial"/>
                <a:cs typeface="Arial"/>
              </a:rPr>
              <a:t>Katy Hansen, PhD			Vanderbilt Osher</a:t>
            </a:r>
          </a:p>
        </p:txBody>
      </p:sp>
      <p:pic>
        <p:nvPicPr>
          <p:cNvPr id="6" name="Picture 5" descr="A logo with a circle and blue text&#10;&#10;AI-generated content may be incorrect.">
            <a:extLst>
              <a:ext uri="{FF2B5EF4-FFF2-40B4-BE49-F238E27FC236}">
                <a16:creationId xmlns:a16="http://schemas.microsoft.com/office/drawing/2014/main" id="{E678FAAD-6319-918F-A247-8EF96971AB9A}"/>
              </a:ext>
            </a:extLst>
          </p:cNvPr>
          <p:cNvPicPr>
            <a:picLocks noChangeAspect="1"/>
          </p:cNvPicPr>
          <p:nvPr/>
        </p:nvPicPr>
        <p:blipFill>
          <a:blip r:embed="rId4"/>
          <a:stretch>
            <a:fillRect/>
          </a:stretch>
        </p:blipFill>
        <p:spPr>
          <a:xfrm>
            <a:off x="766084" y="241861"/>
            <a:ext cx="2930038" cy="1301995"/>
          </a:xfrm>
          <a:prstGeom prst="rect">
            <a:avLst/>
          </a:prstGeom>
        </p:spPr>
      </p:pic>
    </p:spTree>
    <p:extLst>
      <p:ext uri="{BB962C8B-B14F-4D97-AF65-F5344CB8AC3E}">
        <p14:creationId xmlns:p14="http://schemas.microsoft.com/office/powerpoint/2010/main" val="1362560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1F48"/>
        </a:solidFill>
        <a:effectLst/>
      </p:bgPr>
    </p:bg>
    <p:spTree>
      <p:nvGrpSpPr>
        <p:cNvPr id="1" name="">
          <a:extLst>
            <a:ext uri="{FF2B5EF4-FFF2-40B4-BE49-F238E27FC236}">
              <a16:creationId xmlns:a16="http://schemas.microsoft.com/office/drawing/2014/main" id="{796C5373-F231-ED68-7F86-459EB54046D0}"/>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F6FB50AE-5845-3609-F583-A4D7DF82D8A2}"/>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3" name="Title 1">
            <a:extLst>
              <a:ext uri="{FF2B5EF4-FFF2-40B4-BE49-F238E27FC236}">
                <a16:creationId xmlns:a16="http://schemas.microsoft.com/office/drawing/2014/main" id="{5C98F2B1-25D3-D4A9-6773-6A1FA588E491}"/>
              </a:ext>
            </a:extLst>
          </p:cNvPr>
          <p:cNvSpPr>
            <a:spLocks noGrp="1"/>
          </p:cNvSpPr>
          <p:nvPr>
            <p:ph type="title"/>
          </p:nvPr>
        </p:nvSpPr>
        <p:spPr>
          <a:xfrm>
            <a:off x="559454" y="303316"/>
            <a:ext cx="11632546" cy="883184"/>
          </a:xfrm>
        </p:spPr>
        <p:txBody>
          <a:bodyPr>
            <a:noAutofit/>
          </a:bodyPr>
          <a:lstStyle/>
          <a:p>
            <a:r>
              <a:rPr lang="en-US" sz="4400" b="1">
                <a:latin typeface="Garamond"/>
                <a:cs typeface="Arial"/>
              </a:rPr>
              <a:t>Examples: Access, Innovation, Satisfaction</a:t>
            </a:r>
          </a:p>
        </p:txBody>
      </p:sp>
      <p:sp>
        <p:nvSpPr>
          <p:cNvPr id="6" name="Text Placeholder 3">
            <a:extLst>
              <a:ext uri="{FF2B5EF4-FFF2-40B4-BE49-F238E27FC236}">
                <a16:creationId xmlns:a16="http://schemas.microsoft.com/office/drawing/2014/main" id="{57C5C325-7AAF-2E69-D1DA-E1D17F572C52}"/>
              </a:ext>
            </a:extLst>
          </p:cNvPr>
          <p:cNvSpPr txBox="1">
            <a:spLocks/>
          </p:cNvSpPr>
          <p:nvPr/>
        </p:nvSpPr>
        <p:spPr>
          <a:xfrm>
            <a:off x="808897" y="1481507"/>
            <a:ext cx="2120085" cy="79692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3">
                    <a:lumMod val="40000"/>
                    <a:lumOff val="60000"/>
                  </a:schemeClr>
                </a:solidFill>
                <a:latin typeface="Helvetica Neue"/>
              </a:rPr>
              <a:t>Long Covid</a:t>
            </a:r>
            <a:endParaRPr lang="en-US" sz="2400">
              <a:solidFill>
                <a:schemeClr val="accent3">
                  <a:lumMod val="40000"/>
                  <a:lumOff val="60000"/>
                </a:schemeClr>
              </a:solidFill>
            </a:endParaRPr>
          </a:p>
          <a:p>
            <a:endParaRPr lang="en-US" sz="2400">
              <a:solidFill>
                <a:schemeClr val="accent3">
                  <a:lumMod val="40000"/>
                  <a:lumOff val="60000"/>
                </a:schemeClr>
              </a:solidFill>
            </a:endParaRPr>
          </a:p>
        </p:txBody>
      </p:sp>
      <p:sp>
        <p:nvSpPr>
          <p:cNvPr id="8" name="Text Placeholder 4">
            <a:extLst>
              <a:ext uri="{FF2B5EF4-FFF2-40B4-BE49-F238E27FC236}">
                <a16:creationId xmlns:a16="http://schemas.microsoft.com/office/drawing/2014/main" id="{1759F5A9-1A8E-BCAC-39DB-BA8478B27E5A}"/>
              </a:ext>
            </a:extLst>
          </p:cNvPr>
          <p:cNvSpPr txBox="1">
            <a:spLocks/>
          </p:cNvSpPr>
          <p:nvPr/>
        </p:nvSpPr>
        <p:spPr>
          <a:xfrm>
            <a:off x="4285066" y="1543146"/>
            <a:ext cx="2759550" cy="4334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3">
                    <a:lumMod val="40000"/>
                    <a:lumOff val="60000"/>
                  </a:schemeClr>
                </a:solidFill>
                <a:latin typeface="Helvetica Neue"/>
              </a:rPr>
              <a:t>Nature Therapy</a:t>
            </a:r>
            <a:endParaRPr lang="en-US" sz="2400">
              <a:solidFill>
                <a:schemeClr val="accent3">
                  <a:lumMod val="40000"/>
                  <a:lumOff val="60000"/>
                </a:schemeClr>
              </a:solidFill>
            </a:endParaRPr>
          </a:p>
        </p:txBody>
      </p:sp>
      <p:sp>
        <p:nvSpPr>
          <p:cNvPr id="11" name="Content Placeholder 6">
            <a:extLst>
              <a:ext uri="{FF2B5EF4-FFF2-40B4-BE49-F238E27FC236}">
                <a16:creationId xmlns:a16="http://schemas.microsoft.com/office/drawing/2014/main" id="{7F100FF6-6CED-3AAE-20C2-3689C0E9B0F0}"/>
              </a:ext>
            </a:extLst>
          </p:cNvPr>
          <p:cNvSpPr txBox="1">
            <a:spLocks/>
          </p:cNvSpPr>
          <p:nvPr/>
        </p:nvSpPr>
        <p:spPr>
          <a:xfrm>
            <a:off x="4285065" y="1683263"/>
            <a:ext cx="3309945" cy="43660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endParaRPr lang="en-US" sz="2000">
              <a:latin typeface="+mn-lt"/>
            </a:endParaRPr>
          </a:p>
          <a:p>
            <a:pPr>
              <a:lnSpc>
                <a:spcPct val="100000"/>
              </a:lnSpc>
              <a:spcBef>
                <a:spcPts val="0"/>
              </a:spcBef>
              <a:spcAft>
                <a:spcPts val="600"/>
              </a:spcAft>
            </a:pPr>
            <a:r>
              <a:rPr lang="en-US" sz="2000">
                <a:latin typeface="+mn-lt"/>
              </a:rPr>
              <a:t>Single session</a:t>
            </a:r>
          </a:p>
          <a:p>
            <a:pPr>
              <a:lnSpc>
                <a:spcPct val="100000"/>
              </a:lnSpc>
              <a:spcBef>
                <a:spcPts val="0"/>
              </a:spcBef>
              <a:spcAft>
                <a:spcPts val="600"/>
              </a:spcAft>
            </a:pPr>
            <a:r>
              <a:rPr lang="en-US" sz="2000">
                <a:latin typeface="+mn-lt"/>
              </a:rPr>
              <a:t>A green space of your choice/ability</a:t>
            </a:r>
          </a:p>
          <a:p>
            <a:pPr>
              <a:lnSpc>
                <a:spcPct val="100000"/>
              </a:lnSpc>
              <a:spcBef>
                <a:spcPts val="0"/>
              </a:spcBef>
              <a:spcAft>
                <a:spcPts val="600"/>
              </a:spcAft>
            </a:pPr>
            <a:r>
              <a:rPr lang="en-US" sz="2000">
                <a:latin typeface="+mn-lt"/>
              </a:rPr>
              <a:t>Certified nature and forest therapy guide (</a:t>
            </a:r>
            <a:r>
              <a:rPr lang="en-US" sz="2000" i="1" err="1">
                <a:latin typeface="+mn-lt"/>
              </a:rPr>
              <a:t>shinrin-yoku</a:t>
            </a:r>
            <a:r>
              <a:rPr lang="en-US" sz="2000">
                <a:latin typeface="+mn-lt"/>
              </a:rPr>
              <a:t>)</a:t>
            </a:r>
            <a:endParaRPr lang="en-US" sz="2000">
              <a:solidFill>
                <a:srgbClr val="001D35"/>
              </a:solidFill>
              <a:latin typeface="+mn-lt"/>
            </a:endParaRPr>
          </a:p>
          <a:p>
            <a:pPr>
              <a:lnSpc>
                <a:spcPct val="100000"/>
              </a:lnSpc>
              <a:spcBef>
                <a:spcPts val="0"/>
              </a:spcBef>
              <a:spcAft>
                <a:spcPts val="600"/>
              </a:spcAft>
            </a:pPr>
            <a:r>
              <a:rPr lang="en-US" sz="2000">
                <a:latin typeface="+mn-lt"/>
              </a:rPr>
              <a:t>“Groupies”</a:t>
            </a:r>
          </a:p>
          <a:p>
            <a:pPr>
              <a:lnSpc>
                <a:spcPct val="100000"/>
              </a:lnSpc>
              <a:spcBef>
                <a:spcPts val="0"/>
              </a:spcBef>
              <a:spcAft>
                <a:spcPts val="600"/>
              </a:spcAft>
            </a:pPr>
            <a:r>
              <a:rPr lang="en-US" sz="2000">
                <a:latin typeface="+mn-lt"/>
              </a:rPr>
              <a:t>An accessible, immediate stress-reduction tool</a:t>
            </a:r>
          </a:p>
        </p:txBody>
      </p:sp>
      <p:pic>
        <p:nvPicPr>
          <p:cNvPr id="13" name="Picture 12" descr="A close-up of a poster&#10;&#10;AI-generated content may be incorrect.">
            <a:extLst>
              <a:ext uri="{FF2B5EF4-FFF2-40B4-BE49-F238E27FC236}">
                <a16:creationId xmlns:a16="http://schemas.microsoft.com/office/drawing/2014/main" id="{8CA8C496-276E-D096-A28C-8438791C3230}"/>
              </a:ext>
            </a:extLst>
          </p:cNvPr>
          <p:cNvPicPr>
            <a:picLocks noChangeAspect="1"/>
          </p:cNvPicPr>
          <p:nvPr/>
        </p:nvPicPr>
        <p:blipFill>
          <a:blip r:embed="rId2"/>
          <a:srcRect b="49730"/>
          <a:stretch/>
        </p:blipFill>
        <p:spPr>
          <a:xfrm>
            <a:off x="559454" y="4407602"/>
            <a:ext cx="3436629" cy="2329939"/>
          </a:xfrm>
          <a:prstGeom prst="rect">
            <a:avLst/>
          </a:prstGeom>
        </p:spPr>
      </p:pic>
      <p:pic>
        <p:nvPicPr>
          <p:cNvPr id="15" name="Picture 14" descr="A person smiling at the camera&#10;&#10;AI-generated content may be incorrect.">
            <a:extLst>
              <a:ext uri="{FF2B5EF4-FFF2-40B4-BE49-F238E27FC236}">
                <a16:creationId xmlns:a16="http://schemas.microsoft.com/office/drawing/2014/main" id="{3F5B523D-7889-1246-543F-98281CC8FAF8}"/>
              </a:ext>
            </a:extLst>
          </p:cNvPr>
          <p:cNvPicPr>
            <a:picLocks noChangeAspect="1"/>
          </p:cNvPicPr>
          <p:nvPr/>
        </p:nvPicPr>
        <p:blipFill>
          <a:blip r:embed="rId3"/>
          <a:srcRect r="3155"/>
          <a:stretch/>
        </p:blipFill>
        <p:spPr>
          <a:xfrm>
            <a:off x="2895917" y="1467100"/>
            <a:ext cx="838755" cy="883184"/>
          </a:xfrm>
          <a:prstGeom prst="rect">
            <a:avLst/>
          </a:prstGeom>
        </p:spPr>
      </p:pic>
      <p:sp>
        <p:nvSpPr>
          <p:cNvPr id="19" name="TextBox 18">
            <a:extLst>
              <a:ext uri="{FF2B5EF4-FFF2-40B4-BE49-F238E27FC236}">
                <a16:creationId xmlns:a16="http://schemas.microsoft.com/office/drawing/2014/main" id="{0C199068-E473-07FD-0C20-8C20AEBF3C4A}"/>
              </a:ext>
            </a:extLst>
          </p:cNvPr>
          <p:cNvSpPr txBox="1"/>
          <p:nvPr/>
        </p:nvSpPr>
        <p:spPr>
          <a:xfrm>
            <a:off x="652115" y="1759879"/>
            <a:ext cx="325130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Font typeface="Arial" panose="020B0604020202020204" pitchFamily="34" charset="0"/>
              <a:buChar char="•"/>
            </a:pPr>
            <a:endParaRPr lang="en-US" sz="2000"/>
          </a:p>
          <a:p>
            <a:pPr marL="342900" indent="-342900">
              <a:spcAft>
                <a:spcPts val="600"/>
              </a:spcAft>
              <a:buFont typeface="Arial" panose="020B0604020202020204" pitchFamily="34" charset="0"/>
              <a:buChar char="•"/>
            </a:pPr>
            <a:r>
              <a:rPr lang="en-US" sz="2000"/>
              <a:t>3-weeks</a:t>
            </a:r>
          </a:p>
          <a:p>
            <a:pPr marL="342900" indent="-342900">
              <a:spcAft>
                <a:spcPts val="600"/>
              </a:spcAft>
              <a:buFont typeface="Arial" panose="020B0604020202020204" pitchFamily="34" charset="0"/>
              <a:buChar char="•"/>
            </a:pPr>
            <a:r>
              <a:rPr lang="en-US" sz="2000"/>
              <a:t>Lab data </a:t>
            </a:r>
          </a:p>
          <a:p>
            <a:pPr marL="342900" indent="-342900">
              <a:spcAft>
                <a:spcPts val="600"/>
              </a:spcAft>
              <a:buFont typeface="Arial" panose="020B0604020202020204" pitchFamily="34" charset="0"/>
              <a:buChar char="•"/>
            </a:pPr>
            <a:r>
              <a:rPr lang="en-US" sz="2000"/>
              <a:t>Nutrition and supplement interventions</a:t>
            </a:r>
          </a:p>
          <a:p>
            <a:pPr marL="342900" indent="-342900">
              <a:spcAft>
                <a:spcPts val="600"/>
              </a:spcAft>
              <a:buFont typeface="Arial" panose="020B0604020202020204" pitchFamily="34" charset="0"/>
              <a:buChar char="•"/>
            </a:pPr>
            <a:r>
              <a:rPr lang="en-US" sz="2000"/>
              <a:t>Access to long covid care</a:t>
            </a:r>
          </a:p>
        </p:txBody>
      </p:sp>
      <p:sp>
        <p:nvSpPr>
          <p:cNvPr id="22" name="TextBox 21">
            <a:extLst>
              <a:ext uri="{FF2B5EF4-FFF2-40B4-BE49-F238E27FC236}">
                <a16:creationId xmlns:a16="http://schemas.microsoft.com/office/drawing/2014/main" id="{23EC938F-DD53-B270-16A1-5961C1182A6E}"/>
              </a:ext>
            </a:extLst>
          </p:cNvPr>
          <p:cNvSpPr txBox="1"/>
          <p:nvPr/>
        </p:nvSpPr>
        <p:spPr>
          <a:xfrm>
            <a:off x="8152812" y="1393169"/>
            <a:ext cx="36059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3">
                    <a:lumMod val="40000"/>
                    <a:lumOff val="60000"/>
                  </a:schemeClr>
                </a:solidFill>
                <a:latin typeface="Helvetica Neue"/>
                <a:ea typeface="Calibri"/>
                <a:cs typeface="Calibri"/>
              </a:rPr>
              <a:t>Mindfulness-Based Practices in Cancer Treatment</a:t>
            </a:r>
          </a:p>
        </p:txBody>
      </p:sp>
      <p:sp>
        <p:nvSpPr>
          <p:cNvPr id="24" name="TextBox 23">
            <a:extLst>
              <a:ext uri="{FF2B5EF4-FFF2-40B4-BE49-F238E27FC236}">
                <a16:creationId xmlns:a16="http://schemas.microsoft.com/office/drawing/2014/main" id="{E8B6D88B-E845-6F13-866B-6098F1568A36}"/>
              </a:ext>
            </a:extLst>
          </p:cNvPr>
          <p:cNvSpPr txBox="1"/>
          <p:nvPr/>
        </p:nvSpPr>
        <p:spPr>
          <a:xfrm>
            <a:off x="8152812" y="2592689"/>
            <a:ext cx="3713018"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Font typeface="Arial" panose="020B0604020202020204" pitchFamily="34" charset="0"/>
              <a:buChar char="•"/>
            </a:pPr>
            <a:r>
              <a:rPr lang="en-US" sz="2000"/>
              <a:t>4-weeks</a:t>
            </a:r>
          </a:p>
          <a:p>
            <a:pPr marL="342900" indent="-342900">
              <a:spcAft>
                <a:spcPts val="600"/>
              </a:spcAft>
              <a:buFont typeface="Arial" panose="020B0604020202020204" pitchFamily="34" charset="0"/>
              <a:buChar char="•"/>
            </a:pPr>
            <a:r>
              <a:rPr lang="en-US" sz="2000"/>
              <a:t>50% reserved for BIPOC patients</a:t>
            </a:r>
          </a:p>
          <a:p>
            <a:pPr marL="342900" indent="-342900">
              <a:spcAft>
                <a:spcPts val="600"/>
              </a:spcAft>
              <a:buFont typeface="Arial" panose="020B0604020202020204" pitchFamily="34" charset="0"/>
              <a:buChar char="•"/>
            </a:pPr>
            <a:r>
              <a:rPr lang="en-US" sz="2000">
                <a:ea typeface="+mn-lt"/>
                <a:cs typeface="+mn-lt"/>
              </a:rPr>
              <a:t>Practices from diverse origins</a:t>
            </a:r>
          </a:p>
          <a:p>
            <a:pPr marL="342900" indent="-342900">
              <a:spcAft>
                <a:spcPts val="600"/>
              </a:spcAft>
              <a:buFont typeface="Arial" panose="020B0604020202020204" pitchFamily="34" charset="0"/>
              <a:buChar char="•"/>
            </a:pPr>
            <a:r>
              <a:rPr lang="en-US" sz="2000">
                <a:ea typeface="+mn-lt"/>
                <a:cs typeface="+mn-lt"/>
              </a:rPr>
              <a:t>Places mindfulness within patients’ own spiritual life</a:t>
            </a:r>
          </a:p>
          <a:p>
            <a:pPr marL="342900" indent="-342900">
              <a:spcAft>
                <a:spcPts val="600"/>
              </a:spcAft>
              <a:buFont typeface="Arial" panose="020B0604020202020204" pitchFamily="34" charset="0"/>
              <a:buChar char="•"/>
            </a:pPr>
            <a:r>
              <a:rPr lang="en-US" sz="2000">
                <a:ea typeface="Calibri" panose="020F0502020204030204"/>
                <a:cs typeface="Calibri" panose="020F0502020204030204"/>
              </a:rPr>
              <a:t>Trauma-informed language</a:t>
            </a:r>
          </a:p>
          <a:p>
            <a:pPr marL="342900" indent="-342900">
              <a:spcAft>
                <a:spcPts val="600"/>
              </a:spcAft>
              <a:buFont typeface="Arial" panose="020B0604020202020204" pitchFamily="34" charset="0"/>
              <a:buChar char="•"/>
            </a:pPr>
            <a:r>
              <a:rPr lang="en-US" sz="2000">
                <a:ea typeface="+mn-lt"/>
                <a:cs typeface="+mn-lt"/>
              </a:rPr>
              <a:t>Equity-informed agreements*</a:t>
            </a:r>
          </a:p>
          <a:p>
            <a:pPr marL="342900" indent="-342900">
              <a:spcAft>
                <a:spcPts val="600"/>
              </a:spcAft>
              <a:buFont typeface="Arial" panose="020B0604020202020204" pitchFamily="34" charset="0"/>
              <a:buChar char="•"/>
            </a:pPr>
            <a:r>
              <a:rPr lang="en-US" sz="2000">
                <a:ea typeface="Calibri" panose="020F0502020204030204"/>
                <a:cs typeface="Calibri" panose="020F0502020204030204"/>
              </a:rPr>
              <a:t>High patient/provider satisfaction scores</a:t>
            </a:r>
          </a:p>
        </p:txBody>
      </p:sp>
      <p:pic>
        <p:nvPicPr>
          <p:cNvPr id="26" name="Picture 25" descr="A person with a braided hair&#10;&#10;AI-generated content may be incorrect.">
            <a:extLst>
              <a:ext uri="{FF2B5EF4-FFF2-40B4-BE49-F238E27FC236}">
                <a16:creationId xmlns:a16="http://schemas.microsoft.com/office/drawing/2014/main" id="{3AC9B8E4-DDBB-737C-24B9-83E8F2A7DB95}"/>
              </a:ext>
            </a:extLst>
          </p:cNvPr>
          <p:cNvPicPr>
            <a:picLocks noChangeAspect="1"/>
          </p:cNvPicPr>
          <p:nvPr/>
        </p:nvPicPr>
        <p:blipFill>
          <a:blip r:embed="rId4"/>
          <a:stretch>
            <a:fillRect/>
          </a:stretch>
        </p:blipFill>
        <p:spPr>
          <a:xfrm>
            <a:off x="11187517" y="1471968"/>
            <a:ext cx="843739" cy="921959"/>
          </a:xfrm>
          <a:prstGeom prst="rect">
            <a:avLst/>
          </a:prstGeom>
        </p:spPr>
      </p:pic>
      <p:pic>
        <p:nvPicPr>
          <p:cNvPr id="1026" name="Picture 2" descr="Stephanie Cheng">
            <a:extLst>
              <a:ext uri="{FF2B5EF4-FFF2-40B4-BE49-F238E27FC236}">
                <a16:creationId xmlns:a16="http://schemas.microsoft.com/office/drawing/2014/main" id="{782B41F9-C95D-0FBB-45E5-408A1AF16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015" y="1409599"/>
            <a:ext cx="661183" cy="9646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231805-952E-8A83-6CFF-34DDC6E2B094}"/>
              </a:ext>
            </a:extLst>
          </p:cNvPr>
          <p:cNvPicPr>
            <a:picLocks noChangeAspect="1"/>
          </p:cNvPicPr>
          <p:nvPr/>
        </p:nvPicPr>
        <p:blipFill>
          <a:blip r:embed="rId6"/>
          <a:stretch>
            <a:fillRect/>
          </a:stretch>
        </p:blipFill>
        <p:spPr>
          <a:xfrm>
            <a:off x="4408810" y="4959070"/>
            <a:ext cx="3084333" cy="1739639"/>
          </a:xfrm>
          <a:prstGeom prst="rect">
            <a:avLst/>
          </a:prstGeom>
        </p:spPr>
      </p:pic>
      <p:cxnSp>
        <p:nvCxnSpPr>
          <p:cNvPr id="5" name="Straight Connector 4">
            <a:extLst>
              <a:ext uri="{FF2B5EF4-FFF2-40B4-BE49-F238E27FC236}">
                <a16:creationId xmlns:a16="http://schemas.microsoft.com/office/drawing/2014/main" id="{BA0A618F-86BC-ED01-2597-ABEA7DA6F88D}"/>
              </a:ext>
            </a:extLst>
          </p:cNvPr>
          <p:cNvCxnSpPr/>
          <p:nvPr/>
        </p:nvCxnSpPr>
        <p:spPr>
          <a:xfrm>
            <a:off x="605508" y="1186500"/>
            <a:ext cx="7515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AF24160-21EF-957C-AFB4-80E5A7681297}"/>
              </a:ext>
            </a:extLst>
          </p:cNvPr>
          <p:cNvSpPr txBox="1"/>
          <p:nvPr/>
        </p:nvSpPr>
        <p:spPr>
          <a:xfrm>
            <a:off x="7682753" y="6504338"/>
            <a:ext cx="2662517" cy="261610"/>
          </a:xfrm>
          <a:prstGeom prst="rect">
            <a:avLst/>
          </a:prstGeom>
          <a:noFill/>
        </p:spPr>
        <p:txBody>
          <a:bodyPr wrap="square">
            <a:spAutoFit/>
          </a:bodyPr>
          <a:lstStyle/>
          <a:p>
            <a:r>
              <a:rPr lang="en-US" sz="1100" i="0">
                <a:effectLst/>
                <a:latin typeface="Arial" panose="020B0604020202020204" pitchFamily="34" charset="0"/>
              </a:rPr>
              <a:t>* East Bay Meditation Center</a:t>
            </a:r>
          </a:p>
        </p:txBody>
      </p:sp>
    </p:spTree>
    <p:extLst>
      <p:ext uri="{BB962C8B-B14F-4D97-AF65-F5344CB8AC3E}">
        <p14:creationId xmlns:p14="http://schemas.microsoft.com/office/powerpoint/2010/main" val="29753438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1639-C80D-AFBD-ED27-50BA9FF82B45}"/>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B19602FF-FC83-3778-7E1B-098D8F7E1DB6}"/>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3" name="Title 1">
            <a:extLst>
              <a:ext uri="{FF2B5EF4-FFF2-40B4-BE49-F238E27FC236}">
                <a16:creationId xmlns:a16="http://schemas.microsoft.com/office/drawing/2014/main" id="{C44FC762-3AEF-4EA4-B7D1-6C55361764B4}"/>
              </a:ext>
            </a:extLst>
          </p:cNvPr>
          <p:cNvSpPr>
            <a:spLocks noGrp="1"/>
          </p:cNvSpPr>
          <p:nvPr>
            <p:ph type="title"/>
          </p:nvPr>
        </p:nvSpPr>
        <p:spPr>
          <a:xfrm>
            <a:off x="838200" y="376090"/>
            <a:ext cx="10515600" cy="763588"/>
          </a:xfrm>
        </p:spPr>
        <p:txBody>
          <a:bodyPr>
            <a:normAutofit/>
          </a:bodyPr>
          <a:lstStyle/>
          <a:p>
            <a:r>
              <a:rPr lang="en-US" sz="4400" b="1">
                <a:latin typeface="Garamond"/>
                <a:cs typeface="Arial"/>
              </a:rPr>
              <a:t>Analysis: GMV Operations</a:t>
            </a:r>
          </a:p>
        </p:txBody>
      </p:sp>
      <p:sp>
        <p:nvSpPr>
          <p:cNvPr id="6" name="Content Placeholder 2">
            <a:extLst>
              <a:ext uri="{FF2B5EF4-FFF2-40B4-BE49-F238E27FC236}">
                <a16:creationId xmlns:a16="http://schemas.microsoft.com/office/drawing/2014/main" id="{37C7434F-A94E-59DC-79BE-5E9072EC4C5D}"/>
              </a:ext>
            </a:extLst>
          </p:cNvPr>
          <p:cNvSpPr txBox="1">
            <a:spLocks/>
          </p:cNvSpPr>
          <p:nvPr/>
        </p:nvSpPr>
        <p:spPr>
          <a:xfrm>
            <a:off x="609600" y="3807642"/>
            <a:ext cx="3733800" cy="4711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a:latin typeface="+mn-lt"/>
              </a:rPr>
              <a:t>Needs assessment </a:t>
            </a:r>
            <a:endParaRPr lang="en-US">
              <a:latin typeface="+mn-lt"/>
              <a:ea typeface="Calibri"/>
              <a:cs typeface="Calibri"/>
            </a:endParaRPr>
          </a:p>
          <a:p>
            <a:pPr lvl="2"/>
            <a:r>
              <a:rPr lang="en-US">
                <a:latin typeface="+mn-lt"/>
              </a:rPr>
              <a:t>All GMV providers/series</a:t>
            </a:r>
            <a:endParaRPr lang="en-US"/>
          </a:p>
          <a:p>
            <a:pPr lvl="2"/>
            <a:r>
              <a:rPr lang="en-US">
                <a:latin typeface="+mn-lt"/>
                <a:cs typeface="Arial"/>
              </a:rPr>
              <a:t>Guest-participant</a:t>
            </a:r>
            <a:r>
              <a:rPr lang="en-US" sz="2000">
                <a:latin typeface="+mn-lt"/>
                <a:cs typeface="Arial"/>
              </a:rPr>
              <a:t> in every session of every GMV offered for 3 months</a:t>
            </a:r>
            <a:endParaRPr lang="en-US" sz="2000">
              <a:cs typeface="Arial"/>
            </a:endParaRPr>
          </a:p>
          <a:p>
            <a:endParaRPr lang="en-US" sz="2000">
              <a:latin typeface="+mn-lt"/>
              <a:cs typeface="Arial"/>
            </a:endParaRPr>
          </a:p>
          <a:p>
            <a:endParaRPr lang="en-US" sz="2000">
              <a:latin typeface="+mn-lt"/>
              <a:cs typeface="Arial"/>
            </a:endParaRPr>
          </a:p>
          <a:p>
            <a:pPr marL="457200" lvl="1" indent="0">
              <a:buFont typeface="Arial" panose="020B0604020202020204" pitchFamily="34" charset="0"/>
              <a:buNone/>
            </a:pPr>
            <a:endParaRPr lang="en-US" sz="2000">
              <a:latin typeface="+mn-lt"/>
              <a:cs typeface="Arial"/>
            </a:endParaRPr>
          </a:p>
          <a:p>
            <a:pPr lvl="1"/>
            <a:endParaRPr lang="en-US" sz="2000">
              <a:latin typeface="+mn-lt"/>
              <a:cs typeface="Arial"/>
            </a:endParaRPr>
          </a:p>
        </p:txBody>
      </p:sp>
      <p:graphicFrame>
        <p:nvGraphicFramePr>
          <p:cNvPr id="4" name="Diagram 3">
            <a:extLst>
              <a:ext uri="{FF2B5EF4-FFF2-40B4-BE49-F238E27FC236}">
                <a16:creationId xmlns:a16="http://schemas.microsoft.com/office/drawing/2014/main" id="{C73E7F4D-16E8-D4AF-CE9E-80292FC3B884}"/>
              </a:ext>
            </a:extLst>
          </p:cNvPr>
          <p:cNvGraphicFramePr/>
          <p:nvPr>
            <p:extLst>
              <p:ext uri="{D42A27DB-BD31-4B8C-83A1-F6EECF244321}">
                <p14:modId xmlns:p14="http://schemas.microsoft.com/office/powerpoint/2010/main" val="410977652"/>
              </p:ext>
            </p:extLst>
          </p:nvPr>
        </p:nvGraphicFramePr>
        <p:xfrm>
          <a:off x="1521730" y="911598"/>
          <a:ext cx="9339713" cy="3831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0" name="Content Placeholder 2">
            <a:extLst>
              <a:ext uri="{FF2B5EF4-FFF2-40B4-BE49-F238E27FC236}">
                <a16:creationId xmlns:a16="http://schemas.microsoft.com/office/drawing/2014/main" id="{C502F7BC-B45D-844B-0B8F-68ED5B6A27AE}"/>
              </a:ext>
            </a:extLst>
          </p:cNvPr>
          <p:cNvSpPr txBox="1">
            <a:spLocks/>
          </p:cNvSpPr>
          <p:nvPr/>
        </p:nvSpPr>
        <p:spPr>
          <a:xfrm>
            <a:off x="933449" y="1464491"/>
            <a:ext cx="10515600" cy="5013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a:latin typeface="+mn-lt"/>
                <a:cs typeface="Arial"/>
              </a:rPr>
              <a:t>Context: UCSF MD student on a Predoctoral fellowship at OCIH</a:t>
            </a:r>
          </a:p>
        </p:txBody>
      </p:sp>
      <p:sp>
        <p:nvSpPr>
          <p:cNvPr id="195" name="Content Placeholder 2">
            <a:extLst>
              <a:ext uri="{FF2B5EF4-FFF2-40B4-BE49-F238E27FC236}">
                <a16:creationId xmlns:a16="http://schemas.microsoft.com/office/drawing/2014/main" id="{DD8308B1-7260-5C85-2BC7-DF83F20089AC}"/>
              </a:ext>
            </a:extLst>
          </p:cNvPr>
          <p:cNvSpPr txBox="1">
            <a:spLocks/>
          </p:cNvSpPr>
          <p:nvPr/>
        </p:nvSpPr>
        <p:spPr>
          <a:xfrm>
            <a:off x="3867150" y="3807641"/>
            <a:ext cx="3571875" cy="18920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a:latin typeface="+mn-lt"/>
              </a:rPr>
              <a:t>Priority areas for </a:t>
            </a:r>
            <a:r>
              <a:rPr lang="en-US">
                <a:latin typeface="+mn-lt"/>
                <a:cs typeface="Calibri"/>
              </a:rPr>
              <a:t>series &amp; session </a:t>
            </a:r>
            <a:r>
              <a:rPr lang="en-US">
                <a:latin typeface="+mn-lt"/>
                <a:cs typeface="Arial"/>
              </a:rPr>
              <a:t>quality improvement </a:t>
            </a:r>
            <a:endParaRPr lang="en-US">
              <a:cs typeface="Arial"/>
            </a:endParaRPr>
          </a:p>
          <a:p>
            <a:pPr lvl="2"/>
            <a:r>
              <a:rPr lang="en-US">
                <a:latin typeface="+mn-lt"/>
                <a:cs typeface="Arial"/>
              </a:rPr>
              <a:t>Priority areas for GMV-wide process improvements</a:t>
            </a:r>
            <a:endParaRPr lang="en-US">
              <a:cs typeface="Arial"/>
            </a:endParaRPr>
          </a:p>
          <a:p>
            <a:endParaRPr lang="en-US" sz="2000">
              <a:latin typeface="Calibri"/>
              <a:ea typeface="Calibri" panose="020F0502020204030204"/>
              <a:cs typeface="Arial"/>
            </a:endParaRPr>
          </a:p>
          <a:p>
            <a:pPr marL="457200" lvl="1" indent="0">
              <a:buNone/>
            </a:pPr>
            <a:endParaRPr lang="en-US" sz="2000">
              <a:latin typeface="+mn-lt"/>
              <a:ea typeface="Calibri" panose="020F0502020204030204"/>
              <a:cs typeface="Arial"/>
            </a:endParaRPr>
          </a:p>
          <a:p>
            <a:pPr lvl="1">
              <a:buFont typeface="Arial" panose="020B0604020202020204" pitchFamily="34" charset="0"/>
              <a:buChar char="•"/>
            </a:pPr>
            <a:endParaRPr lang="en-US" sz="2000">
              <a:latin typeface="+mn-lt"/>
              <a:ea typeface="Calibri" panose="020F0502020204030204"/>
              <a:cs typeface="Arial"/>
            </a:endParaRPr>
          </a:p>
        </p:txBody>
      </p:sp>
      <p:sp>
        <p:nvSpPr>
          <p:cNvPr id="196" name="Content Placeholder 2">
            <a:extLst>
              <a:ext uri="{FF2B5EF4-FFF2-40B4-BE49-F238E27FC236}">
                <a16:creationId xmlns:a16="http://schemas.microsoft.com/office/drawing/2014/main" id="{2D75F115-069B-621D-F562-8E48D40EAAD6}"/>
              </a:ext>
            </a:extLst>
          </p:cNvPr>
          <p:cNvSpPr txBox="1">
            <a:spLocks/>
          </p:cNvSpPr>
          <p:nvPr/>
        </p:nvSpPr>
        <p:spPr>
          <a:xfrm>
            <a:off x="7610475" y="3807641"/>
            <a:ext cx="3269906" cy="19002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a:latin typeface="+mn-lt"/>
                <a:cs typeface="Arial"/>
              </a:rPr>
              <a:t>Executing on high priority needs:</a:t>
            </a:r>
            <a:endParaRPr lang="en-US" sz="2000">
              <a:latin typeface="+mn-lt"/>
              <a:ea typeface="Calibri" panose="020F0502020204030204"/>
              <a:cs typeface="Arial"/>
            </a:endParaRPr>
          </a:p>
          <a:p>
            <a:pPr lvl="2"/>
            <a:r>
              <a:rPr lang="en-US">
                <a:latin typeface="+mn-lt"/>
                <a:ea typeface="Calibri" panose="020F0502020204030204"/>
                <a:cs typeface="Arial"/>
              </a:rPr>
              <a:t>Staff Workflow</a:t>
            </a:r>
          </a:p>
          <a:p>
            <a:pPr lvl="2"/>
            <a:r>
              <a:rPr lang="en-US">
                <a:latin typeface="+mn-lt"/>
                <a:ea typeface="Calibri" panose="020F0502020204030204"/>
                <a:cs typeface="Arial"/>
              </a:rPr>
              <a:t>Referral Process</a:t>
            </a:r>
          </a:p>
          <a:p>
            <a:pPr lvl="2"/>
            <a:r>
              <a:rPr lang="en-US">
                <a:latin typeface="+mn-lt"/>
                <a:ea typeface="Calibri" panose="020F0502020204030204"/>
                <a:cs typeface="Arial"/>
              </a:rPr>
              <a:t>Patient Materials</a:t>
            </a:r>
          </a:p>
          <a:p>
            <a:pPr lvl="2"/>
            <a:r>
              <a:rPr lang="en-US">
                <a:latin typeface="+mn-lt"/>
                <a:ea typeface="Calibri" panose="020F0502020204030204"/>
                <a:cs typeface="Arial"/>
              </a:rPr>
              <a:t>Research-QI</a:t>
            </a:r>
          </a:p>
        </p:txBody>
      </p:sp>
    </p:spTree>
    <p:extLst>
      <p:ext uri="{BB962C8B-B14F-4D97-AF65-F5344CB8AC3E}">
        <p14:creationId xmlns:p14="http://schemas.microsoft.com/office/powerpoint/2010/main" val="1134364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5" grpId="0"/>
      <p:bldP spid="1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CEA5-EDC3-D437-5301-99DA8CD72851}"/>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F54A1EFA-9966-9A26-E02F-D0B4D0C2867C}"/>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graphicFrame>
        <p:nvGraphicFramePr>
          <p:cNvPr id="2" name="Diagram 1">
            <a:extLst>
              <a:ext uri="{FF2B5EF4-FFF2-40B4-BE49-F238E27FC236}">
                <a16:creationId xmlns:a16="http://schemas.microsoft.com/office/drawing/2014/main" id="{36E5F82C-C8E7-3EB7-5477-451BD31D2EAF}"/>
              </a:ext>
            </a:extLst>
          </p:cNvPr>
          <p:cNvGraphicFramePr/>
          <p:nvPr>
            <p:extLst>
              <p:ext uri="{D42A27DB-BD31-4B8C-83A1-F6EECF244321}">
                <p14:modId xmlns:p14="http://schemas.microsoft.com/office/powerpoint/2010/main" val="2519565694"/>
              </p:ext>
            </p:extLst>
          </p:nvPr>
        </p:nvGraphicFramePr>
        <p:xfrm>
          <a:off x="695913" y="-793377"/>
          <a:ext cx="10615034" cy="5311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U-Turn Arrow 6">
            <a:extLst>
              <a:ext uri="{FF2B5EF4-FFF2-40B4-BE49-F238E27FC236}">
                <a16:creationId xmlns:a16="http://schemas.microsoft.com/office/drawing/2014/main" id="{395E3272-4B62-62FB-B15D-5E9B1DC0D398}"/>
              </a:ext>
            </a:extLst>
          </p:cNvPr>
          <p:cNvSpPr/>
          <p:nvPr/>
        </p:nvSpPr>
        <p:spPr>
          <a:xfrm flipH="1" flipV="1">
            <a:off x="7100168" y="2183025"/>
            <a:ext cx="3173506" cy="977153"/>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B60B3EEF-1B3C-34CB-C77A-8673BAF03DA5}"/>
              </a:ext>
            </a:extLst>
          </p:cNvPr>
          <p:cNvSpPr txBox="1"/>
          <p:nvPr/>
        </p:nvSpPr>
        <p:spPr>
          <a:xfrm>
            <a:off x="2909629" y="3162101"/>
            <a:ext cx="1883148" cy="3693319"/>
          </a:xfrm>
          <a:prstGeom prst="rect">
            <a:avLst/>
          </a:prstGeom>
          <a:noFill/>
        </p:spPr>
        <p:txBody>
          <a:bodyPr wrap="square" lIns="91440" tIns="45720" rIns="91440" bIns="45720" rtlCol="0" anchor="t">
            <a:spAutoFit/>
          </a:bodyPr>
          <a:lstStyle/>
          <a:p>
            <a:r>
              <a:rPr lang="en-US">
                <a:solidFill>
                  <a:schemeClr val="tx2">
                    <a:lumMod val="90000"/>
                  </a:schemeClr>
                </a:solidFill>
              </a:rPr>
              <a:t>Referrals</a:t>
            </a:r>
            <a:r>
              <a:rPr lang="en-US"/>
              <a:t> triage</a:t>
            </a:r>
          </a:p>
          <a:p>
            <a:endParaRPr lang="en-US"/>
          </a:p>
          <a:p>
            <a:r>
              <a:rPr lang="en-US"/>
              <a:t>Wait lists generation</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ea typeface="Calibri" panose="020F0502020204030204"/>
                <a:cs typeface="Calibri" panose="020F0502020204030204"/>
              </a:rPr>
              <a:t>Insurance info and auth process; </a:t>
            </a:r>
            <a:r>
              <a:rPr lang="en-US">
                <a:solidFill>
                  <a:schemeClr val="tx2">
                    <a:lumMod val="90000"/>
                  </a:schemeClr>
                </a:solidFill>
                <a:ea typeface="Calibri" panose="020F0502020204030204"/>
                <a:cs typeface="Calibri" panose="020F0502020204030204"/>
              </a:rPr>
              <a:t>billing guidelines</a:t>
            </a:r>
          </a:p>
          <a:p>
            <a:endParaRPr lang="en-US">
              <a:solidFill>
                <a:schemeClr val="tx2">
                  <a:lumMod val="90000"/>
                </a:schemeClr>
              </a:solidFill>
              <a:ea typeface="Calibri" panose="020F0502020204030204"/>
              <a:cs typeface="Calibri" panose="020F0502020204030204"/>
            </a:endParaRPr>
          </a:p>
          <a:p>
            <a:r>
              <a:rPr lang="en-US">
                <a:ea typeface="Calibri" panose="020F0502020204030204"/>
                <a:cs typeface="Calibri" panose="020F0502020204030204"/>
              </a:rPr>
              <a:t>Scheduling details for each group</a:t>
            </a:r>
            <a:endParaRPr lang="en-US">
              <a:solidFill>
                <a:schemeClr val="tx2">
                  <a:lumMod val="90000"/>
                </a:schemeClr>
              </a:solidFill>
              <a:ea typeface="Calibri" panose="020F0502020204030204"/>
              <a:cs typeface="Calibri" panose="020F0502020204030204"/>
            </a:endParaRPr>
          </a:p>
          <a:p>
            <a:endParaRPr lang="en-US">
              <a:solidFill>
                <a:schemeClr val="tx2">
                  <a:lumMod val="90000"/>
                </a:schemeClr>
              </a:solidFill>
              <a:ea typeface="Calibri" panose="020F0502020204030204"/>
              <a:cs typeface="Calibri" panose="020F0502020204030204"/>
            </a:endParaRPr>
          </a:p>
          <a:p>
            <a:endParaRPr lang="en-US">
              <a:solidFill>
                <a:schemeClr val="tx2">
                  <a:lumMod val="90000"/>
                </a:schemeClr>
              </a:solidFill>
              <a:ea typeface="Calibri" panose="020F0502020204030204"/>
              <a:cs typeface="Calibri" panose="020F0502020204030204"/>
            </a:endParaRPr>
          </a:p>
        </p:txBody>
      </p:sp>
      <p:sp>
        <p:nvSpPr>
          <p:cNvPr id="10" name="TextBox 9">
            <a:extLst>
              <a:ext uri="{FF2B5EF4-FFF2-40B4-BE49-F238E27FC236}">
                <a16:creationId xmlns:a16="http://schemas.microsoft.com/office/drawing/2014/main" id="{3E8D97A3-6D24-D311-C677-7241282D4E6F}"/>
              </a:ext>
            </a:extLst>
          </p:cNvPr>
          <p:cNvSpPr txBox="1"/>
          <p:nvPr/>
        </p:nvSpPr>
        <p:spPr>
          <a:xfrm>
            <a:off x="5204629" y="3145022"/>
            <a:ext cx="1962960" cy="3416320"/>
          </a:xfrm>
          <a:prstGeom prst="rect">
            <a:avLst/>
          </a:prstGeom>
          <a:noFill/>
        </p:spPr>
        <p:txBody>
          <a:bodyPr wrap="square" lIns="91440" tIns="45720" rIns="91440" bIns="45720" rtlCol="0" anchor="t">
            <a:spAutoFit/>
          </a:bodyPr>
          <a:lstStyle/>
          <a:p>
            <a:r>
              <a:rPr lang="en-US">
                <a:solidFill>
                  <a:schemeClr val="tx2">
                    <a:lumMod val="90000"/>
                  </a:schemeClr>
                </a:solidFill>
              </a:rPr>
              <a:t>Consent forms</a:t>
            </a:r>
            <a:endParaRPr lang="en-US">
              <a:solidFill>
                <a:schemeClr val="tx2">
                  <a:lumMod val="90000"/>
                </a:schemeClr>
              </a:solidFill>
              <a:ea typeface="Calibri"/>
              <a:cs typeface="Calibri"/>
            </a:endParaRPr>
          </a:p>
          <a:p>
            <a:endParaRPr lang="en-US"/>
          </a:p>
          <a:p>
            <a:r>
              <a:rPr lang="en-US"/>
              <a:t>Content creation &amp;</a:t>
            </a:r>
            <a:endParaRPr lang="en-US">
              <a:ea typeface="Calibri"/>
              <a:cs typeface="Calibri"/>
            </a:endParaRPr>
          </a:p>
          <a:p>
            <a:r>
              <a:rPr lang="en-US">
                <a:solidFill>
                  <a:schemeClr val="tx2">
                    <a:lumMod val="90000"/>
                  </a:schemeClr>
                </a:solidFill>
              </a:rPr>
              <a:t>Materials</a:t>
            </a:r>
            <a:endParaRPr lang="en-US">
              <a:solidFill>
                <a:schemeClr val="tx2">
                  <a:lumMod val="90000"/>
                </a:schemeClr>
              </a:solidFill>
              <a:ea typeface="Calibri"/>
              <a:cs typeface="Calibri"/>
            </a:endParaRPr>
          </a:p>
          <a:p>
            <a:endParaRPr lang="en-US"/>
          </a:p>
          <a:p>
            <a:r>
              <a:rPr lang="en-US">
                <a:solidFill>
                  <a:schemeClr val="tx2">
                    <a:lumMod val="90000"/>
                  </a:schemeClr>
                </a:solidFill>
              </a:rPr>
              <a:t>Instructions and to-do lists </a:t>
            </a:r>
            <a:endParaRPr lang="en-US">
              <a:solidFill>
                <a:schemeClr val="tx2">
                  <a:lumMod val="90000"/>
                </a:schemeClr>
              </a:solidFill>
              <a:ea typeface="Calibri"/>
              <a:cs typeface="Calibri"/>
            </a:endParaRPr>
          </a:p>
          <a:p>
            <a:endParaRPr lang="en-US">
              <a:solidFill>
                <a:schemeClr val="tx2">
                  <a:lumMod val="90000"/>
                </a:schemeClr>
              </a:solidFill>
              <a:ea typeface="Calibri"/>
              <a:cs typeface="Calibri"/>
            </a:endParaRPr>
          </a:p>
          <a:p>
            <a:r>
              <a:rPr lang="en-US">
                <a:solidFill>
                  <a:schemeClr val="tx2">
                    <a:lumMod val="90000"/>
                  </a:schemeClr>
                </a:solidFill>
                <a:ea typeface="Calibri"/>
                <a:cs typeface="Calibri"/>
              </a:rPr>
              <a:t>Staff checklists</a:t>
            </a:r>
          </a:p>
          <a:p>
            <a:endParaRPr lang="en-US"/>
          </a:p>
          <a:p>
            <a:r>
              <a:rPr lang="en-US"/>
              <a:t>Intake surveys</a:t>
            </a:r>
            <a:endParaRPr lang="en-US">
              <a:ea typeface="Calibri"/>
              <a:cs typeface="Calibri"/>
            </a:endParaRPr>
          </a:p>
          <a:p>
            <a:endParaRPr lang="en-US"/>
          </a:p>
        </p:txBody>
      </p:sp>
      <p:sp>
        <p:nvSpPr>
          <p:cNvPr id="11" name="TextBox 10">
            <a:extLst>
              <a:ext uri="{FF2B5EF4-FFF2-40B4-BE49-F238E27FC236}">
                <a16:creationId xmlns:a16="http://schemas.microsoft.com/office/drawing/2014/main" id="{743A5AF7-2E04-669E-91C9-98090897C9D5}"/>
              </a:ext>
            </a:extLst>
          </p:cNvPr>
          <p:cNvSpPr txBox="1"/>
          <p:nvPr/>
        </p:nvSpPr>
        <p:spPr>
          <a:xfrm>
            <a:off x="695965" y="3142742"/>
            <a:ext cx="1721223" cy="3139321"/>
          </a:xfrm>
          <a:prstGeom prst="rect">
            <a:avLst/>
          </a:prstGeom>
          <a:noFill/>
        </p:spPr>
        <p:txBody>
          <a:bodyPr wrap="square" lIns="91440" tIns="45720" rIns="91440" bIns="45720" rtlCol="0" anchor="t">
            <a:spAutoFit/>
          </a:bodyPr>
          <a:lstStyle/>
          <a:p>
            <a:r>
              <a:rPr lang="en-US">
                <a:ea typeface="Calibri" panose="020F0502020204030204"/>
                <a:cs typeface="Calibri" panose="020F0502020204030204"/>
              </a:rPr>
              <a:t>Recruitment – </a:t>
            </a:r>
            <a:r>
              <a:rPr lang="en-US">
                <a:solidFill>
                  <a:schemeClr val="tx2">
                    <a:lumMod val="90000"/>
                  </a:schemeClr>
                </a:solidFill>
                <a:ea typeface="Calibri" panose="020F0502020204030204"/>
                <a:cs typeface="Calibri" panose="020F0502020204030204"/>
              </a:rPr>
              <a:t>flyers,</a:t>
            </a:r>
            <a:r>
              <a:rPr lang="en-US">
                <a:ea typeface="Calibri" panose="020F0502020204030204"/>
                <a:cs typeface="Calibri" panose="020F0502020204030204"/>
              </a:rPr>
              <a:t> newsletters, clinician and patient comms</a:t>
            </a:r>
          </a:p>
          <a:p>
            <a:endParaRPr lang="en-US">
              <a:ea typeface="Calibri" panose="020F0502020204030204"/>
              <a:cs typeface="Calibri" panose="020F0502020204030204"/>
            </a:endParaRPr>
          </a:p>
          <a:p>
            <a:r>
              <a:rPr lang="en-US"/>
              <a:t>Updating the website</a:t>
            </a:r>
            <a:endParaRPr lang="en-US">
              <a:solidFill>
                <a:schemeClr val="tx2">
                  <a:lumMod val="90000"/>
                </a:schemeClr>
              </a:solidFill>
              <a:ea typeface="Calibri"/>
              <a:cs typeface="Calibri"/>
            </a:endParaRPr>
          </a:p>
          <a:p>
            <a:endParaRPr lang="en-US"/>
          </a:p>
          <a:p>
            <a:r>
              <a:rPr lang="en-US"/>
              <a:t>Publishing </a:t>
            </a:r>
            <a:r>
              <a:rPr lang="en-US">
                <a:solidFill>
                  <a:schemeClr val="tx2">
                    <a:lumMod val="90000"/>
                  </a:schemeClr>
                </a:solidFill>
              </a:rPr>
              <a:t>FAQs</a:t>
            </a:r>
            <a:endParaRPr lang="en-US">
              <a:solidFill>
                <a:schemeClr val="tx2">
                  <a:lumMod val="90000"/>
                </a:schemeClr>
              </a:solidFill>
              <a:ea typeface="Calibri"/>
              <a:cs typeface="Calibri"/>
            </a:endParaRPr>
          </a:p>
          <a:p>
            <a:endParaRPr lang="en-US"/>
          </a:p>
        </p:txBody>
      </p:sp>
      <p:sp>
        <p:nvSpPr>
          <p:cNvPr id="12" name="TextBox 11">
            <a:extLst>
              <a:ext uri="{FF2B5EF4-FFF2-40B4-BE49-F238E27FC236}">
                <a16:creationId xmlns:a16="http://schemas.microsoft.com/office/drawing/2014/main" id="{D2DA98A1-429B-C456-1EAC-29A552F1D992}"/>
              </a:ext>
            </a:extLst>
          </p:cNvPr>
          <p:cNvSpPr txBox="1"/>
          <p:nvPr/>
        </p:nvSpPr>
        <p:spPr>
          <a:xfrm>
            <a:off x="9799849" y="3166651"/>
            <a:ext cx="1515036" cy="3693319"/>
          </a:xfrm>
          <a:prstGeom prst="rect">
            <a:avLst/>
          </a:prstGeom>
          <a:noFill/>
        </p:spPr>
        <p:txBody>
          <a:bodyPr wrap="square" lIns="91440" tIns="45720" rIns="91440" bIns="45720" rtlCol="0" anchor="t">
            <a:spAutoFit/>
          </a:bodyPr>
          <a:lstStyle/>
          <a:p>
            <a:r>
              <a:rPr lang="en-US"/>
              <a:t>AVS</a:t>
            </a:r>
            <a:br>
              <a:rPr lang="en-US"/>
            </a:br>
            <a:endParaRPr lang="en-US"/>
          </a:p>
          <a:p>
            <a:r>
              <a:rPr lang="en-US"/>
              <a:t>Post Surveys</a:t>
            </a:r>
          </a:p>
          <a:p>
            <a:endParaRPr lang="en-US"/>
          </a:p>
          <a:p>
            <a:r>
              <a:rPr lang="en-US">
                <a:solidFill>
                  <a:schemeClr val="tx2">
                    <a:lumMod val="90000"/>
                  </a:schemeClr>
                </a:solidFill>
              </a:rPr>
              <a:t>Materials</a:t>
            </a:r>
            <a:r>
              <a:rPr lang="en-US"/>
              <a:t> for next session</a:t>
            </a:r>
          </a:p>
          <a:p>
            <a:endParaRPr lang="en-US"/>
          </a:p>
          <a:p>
            <a:r>
              <a:rPr lang="en-US"/>
              <a:t>Answering questions </a:t>
            </a:r>
          </a:p>
          <a:p>
            <a:endParaRPr lang="en-US"/>
          </a:p>
          <a:p>
            <a:endParaRPr lang="en-US"/>
          </a:p>
          <a:p>
            <a:endParaRPr lang="en-US"/>
          </a:p>
          <a:p>
            <a:endParaRPr lang="en-US"/>
          </a:p>
        </p:txBody>
      </p:sp>
      <p:sp>
        <p:nvSpPr>
          <p:cNvPr id="13" name="Title 1">
            <a:extLst>
              <a:ext uri="{FF2B5EF4-FFF2-40B4-BE49-F238E27FC236}">
                <a16:creationId xmlns:a16="http://schemas.microsoft.com/office/drawing/2014/main" id="{B87214B2-BDCA-708F-F34C-F2B4D77D5850}"/>
              </a:ext>
            </a:extLst>
          </p:cNvPr>
          <p:cNvSpPr>
            <a:spLocks noGrp="1"/>
          </p:cNvSpPr>
          <p:nvPr>
            <p:ph type="title"/>
          </p:nvPr>
        </p:nvSpPr>
        <p:spPr>
          <a:xfrm>
            <a:off x="838200" y="376090"/>
            <a:ext cx="11081951" cy="763588"/>
          </a:xfrm>
        </p:spPr>
        <p:txBody>
          <a:bodyPr>
            <a:noAutofit/>
          </a:bodyPr>
          <a:lstStyle/>
          <a:p>
            <a:r>
              <a:rPr lang="en-US" sz="4400" b="1">
                <a:latin typeface="Garamond"/>
                <a:cs typeface="Arial"/>
              </a:rPr>
              <a:t>Priority Areas for Operational Workflow</a:t>
            </a:r>
          </a:p>
        </p:txBody>
      </p:sp>
      <p:sp>
        <p:nvSpPr>
          <p:cNvPr id="23" name="TextBox 22">
            <a:extLst>
              <a:ext uri="{FF2B5EF4-FFF2-40B4-BE49-F238E27FC236}">
                <a16:creationId xmlns:a16="http://schemas.microsoft.com/office/drawing/2014/main" id="{018114ED-8B05-976E-A0A0-B5875004FE18}"/>
              </a:ext>
            </a:extLst>
          </p:cNvPr>
          <p:cNvSpPr txBox="1"/>
          <p:nvPr/>
        </p:nvSpPr>
        <p:spPr>
          <a:xfrm>
            <a:off x="7423801" y="3163313"/>
            <a:ext cx="1840856" cy="3139321"/>
          </a:xfrm>
          <a:prstGeom prst="rect">
            <a:avLst/>
          </a:prstGeom>
          <a:noFill/>
        </p:spPr>
        <p:txBody>
          <a:bodyPr wrap="square" lIns="91440" tIns="45720" rIns="91440" bIns="45720" rtlCol="0" anchor="t">
            <a:spAutoFit/>
          </a:bodyPr>
          <a:lstStyle/>
          <a:p>
            <a:r>
              <a:rPr lang="en-US"/>
              <a:t>Telehealth and in-person support</a:t>
            </a:r>
            <a:br>
              <a:rPr lang="en-US"/>
            </a:br>
            <a:endParaRPr lang="en-US"/>
          </a:p>
          <a:p>
            <a:r>
              <a:rPr lang="en-US">
                <a:solidFill>
                  <a:schemeClr val="tx2">
                    <a:lumMod val="90000"/>
                  </a:schemeClr>
                </a:solidFill>
                <a:ea typeface="Calibri"/>
                <a:cs typeface="Calibri"/>
              </a:rPr>
              <a:t>Staff workflow refinement</a:t>
            </a:r>
          </a:p>
          <a:p>
            <a:endParaRPr lang="en-US"/>
          </a:p>
          <a:p>
            <a:r>
              <a:rPr lang="en-US">
                <a:ea typeface="Calibri"/>
                <a:cs typeface="Calibri"/>
              </a:rPr>
              <a:t>Real-time adaptations (content, </a:t>
            </a:r>
          </a:p>
          <a:p>
            <a:r>
              <a:rPr lang="en-US">
                <a:ea typeface="Calibri"/>
                <a:cs typeface="Calibri"/>
              </a:rPr>
              <a:t>group needs)</a:t>
            </a:r>
            <a:endParaRPr lang="en-US"/>
          </a:p>
        </p:txBody>
      </p:sp>
    </p:spTree>
    <p:extLst>
      <p:ext uri="{BB962C8B-B14F-4D97-AF65-F5344CB8AC3E}">
        <p14:creationId xmlns:p14="http://schemas.microsoft.com/office/powerpoint/2010/main" val="3747076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86750-C144-49A7-5F8D-A77C5D1B79C9}"/>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55A8441B-5BF1-19AC-A1FF-3F79DEFFB934}"/>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pic>
        <p:nvPicPr>
          <p:cNvPr id="2" name="Picture 1" descr="A poster of a person and a picture of a person&#10;&#10;AI-generated content may be incorrect.">
            <a:extLst>
              <a:ext uri="{FF2B5EF4-FFF2-40B4-BE49-F238E27FC236}">
                <a16:creationId xmlns:a16="http://schemas.microsoft.com/office/drawing/2014/main" id="{37302CCE-ADBE-9ED9-CB3F-2AC1FA9DAC7F}"/>
              </a:ext>
            </a:extLst>
          </p:cNvPr>
          <p:cNvPicPr>
            <a:picLocks noChangeAspect="1"/>
          </p:cNvPicPr>
          <p:nvPr/>
        </p:nvPicPr>
        <p:blipFill>
          <a:blip r:embed="rId2"/>
          <a:stretch>
            <a:fillRect/>
          </a:stretch>
        </p:blipFill>
        <p:spPr>
          <a:xfrm>
            <a:off x="392203" y="790575"/>
            <a:ext cx="4530544" cy="6067425"/>
          </a:xfrm>
          <a:prstGeom prst="rect">
            <a:avLst/>
          </a:prstGeom>
        </p:spPr>
      </p:pic>
      <p:pic>
        <p:nvPicPr>
          <p:cNvPr id="6" name="Picture 5" descr="A close-up of several medical information&#10;&#10;AI-generated content may be incorrect.">
            <a:extLst>
              <a:ext uri="{FF2B5EF4-FFF2-40B4-BE49-F238E27FC236}">
                <a16:creationId xmlns:a16="http://schemas.microsoft.com/office/drawing/2014/main" id="{BB56973C-B20D-32D9-EB6B-889E8394D574}"/>
              </a:ext>
            </a:extLst>
          </p:cNvPr>
          <p:cNvPicPr>
            <a:picLocks noChangeAspect="1"/>
          </p:cNvPicPr>
          <p:nvPr/>
        </p:nvPicPr>
        <p:blipFill>
          <a:blip r:embed="rId3"/>
          <a:stretch>
            <a:fillRect/>
          </a:stretch>
        </p:blipFill>
        <p:spPr>
          <a:xfrm>
            <a:off x="5125518" y="790575"/>
            <a:ext cx="4636539" cy="6067425"/>
          </a:xfrm>
          <a:prstGeom prst="rect">
            <a:avLst/>
          </a:prstGeom>
        </p:spPr>
      </p:pic>
      <p:sp>
        <p:nvSpPr>
          <p:cNvPr id="4" name="Title 1">
            <a:extLst>
              <a:ext uri="{FF2B5EF4-FFF2-40B4-BE49-F238E27FC236}">
                <a16:creationId xmlns:a16="http://schemas.microsoft.com/office/drawing/2014/main" id="{F2988CE4-6FCE-CFF1-5E7C-42A3941FD24F}"/>
              </a:ext>
            </a:extLst>
          </p:cNvPr>
          <p:cNvSpPr>
            <a:spLocks noGrp="1"/>
          </p:cNvSpPr>
          <p:nvPr>
            <p:ph type="title"/>
          </p:nvPr>
        </p:nvSpPr>
        <p:spPr>
          <a:xfrm>
            <a:off x="390525" y="42715"/>
            <a:ext cx="10515600" cy="763588"/>
          </a:xfrm>
        </p:spPr>
        <p:txBody>
          <a:bodyPr>
            <a:normAutofit/>
          </a:bodyPr>
          <a:lstStyle/>
          <a:p>
            <a:r>
              <a:rPr lang="en-US" sz="4400" b="1">
                <a:latin typeface="Garamond"/>
                <a:cs typeface="Arial"/>
              </a:rPr>
              <a:t>Flyers </a:t>
            </a:r>
          </a:p>
        </p:txBody>
      </p:sp>
    </p:spTree>
    <p:extLst>
      <p:ext uri="{BB962C8B-B14F-4D97-AF65-F5344CB8AC3E}">
        <p14:creationId xmlns:p14="http://schemas.microsoft.com/office/powerpoint/2010/main" val="38340456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EAA44-8F40-2D60-250A-C6E5C74B1EF2}"/>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788EDDCA-0FF8-8A6A-E3B1-C2E4C9B62704}"/>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pic>
        <p:nvPicPr>
          <p:cNvPr id="3" name="Picture 2" descr="A questionnaire with text on it&#10;&#10;AI-generated content may be incorrect.">
            <a:extLst>
              <a:ext uri="{FF2B5EF4-FFF2-40B4-BE49-F238E27FC236}">
                <a16:creationId xmlns:a16="http://schemas.microsoft.com/office/drawing/2014/main" id="{0F8F37B0-4C76-337C-342A-3C5480BF329F}"/>
              </a:ext>
            </a:extLst>
          </p:cNvPr>
          <p:cNvPicPr>
            <a:picLocks noChangeAspect="1"/>
          </p:cNvPicPr>
          <p:nvPr/>
        </p:nvPicPr>
        <p:blipFill>
          <a:blip r:embed="rId2"/>
          <a:srcRect r="-199" b="1402"/>
          <a:stretch/>
        </p:blipFill>
        <p:spPr>
          <a:xfrm>
            <a:off x="7051779" y="333375"/>
            <a:ext cx="4603552" cy="5867405"/>
          </a:xfrm>
          <a:prstGeom prst="rect">
            <a:avLst/>
          </a:prstGeom>
        </p:spPr>
      </p:pic>
      <p:pic>
        <p:nvPicPr>
          <p:cNvPr id="2" name="Picture 1" descr="A screenshot of a medical report&#10;&#10;AI-generated content may be incorrect.">
            <a:extLst>
              <a:ext uri="{FF2B5EF4-FFF2-40B4-BE49-F238E27FC236}">
                <a16:creationId xmlns:a16="http://schemas.microsoft.com/office/drawing/2014/main" id="{9F26FC8F-BE04-4236-A7A4-BCCEA0215BEF}"/>
              </a:ext>
            </a:extLst>
          </p:cNvPr>
          <p:cNvPicPr>
            <a:picLocks noChangeAspect="1"/>
          </p:cNvPicPr>
          <p:nvPr/>
        </p:nvPicPr>
        <p:blipFill>
          <a:blip r:embed="rId3"/>
          <a:srcRect t="1387" r="-199"/>
          <a:stretch/>
        </p:blipFill>
        <p:spPr>
          <a:xfrm>
            <a:off x="2031847" y="332449"/>
            <a:ext cx="4718366" cy="5868328"/>
          </a:xfrm>
          <a:prstGeom prst="rect">
            <a:avLst/>
          </a:prstGeom>
        </p:spPr>
      </p:pic>
      <p:sp>
        <p:nvSpPr>
          <p:cNvPr id="5" name="Title 1">
            <a:extLst>
              <a:ext uri="{FF2B5EF4-FFF2-40B4-BE49-F238E27FC236}">
                <a16:creationId xmlns:a16="http://schemas.microsoft.com/office/drawing/2014/main" id="{2708A78F-35E2-9249-CDDE-875D77AA4E4F}"/>
              </a:ext>
            </a:extLst>
          </p:cNvPr>
          <p:cNvSpPr>
            <a:spLocks noGrp="1"/>
          </p:cNvSpPr>
          <p:nvPr>
            <p:ph type="title"/>
          </p:nvPr>
        </p:nvSpPr>
        <p:spPr>
          <a:xfrm>
            <a:off x="400050" y="261790"/>
            <a:ext cx="10515600" cy="763588"/>
          </a:xfrm>
        </p:spPr>
        <p:txBody>
          <a:bodyPr>
            <a:normAutofit/>
          </a:bodyPr>
          <a:lstStyle/>
          <a:p>
            <a:r>
              <a:rPr lang="en-US" sz="4400" b="1">
                <a:latin typeface="Garamond"/>
                <a:cs typeface="Arial"/>
              </a:rPr>
              <a:t>FAQs</a:t>
            </a:r>
            <a:endParaRPr lang="en-US" b="1"/>
          </a:p>
        </p:txBody>
      </p:sp>
    </p:spTree>
    <p:extLst>
      <p:ext uri="{BB962C8B-B14F-4D97-AF65-F5344CB8AC3E}">
        <p14:creationId xmlns:p14="http://schemas.microsoft.com/office/powerpoint/2010/main" val="3478022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AF3B0-CF3C-2DE3-2949-DF988819FED0}"/>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11232903-E217-51CA-4C2F-5D602CB53054}"/>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pic>
        <p:nvPicPr>
          <p:cNvPr id="5" name="Picture 4" descr="A screenshot of a computer&#10;&#10;AI-generated content may be incorrect.">
            <a:extLst>
              <a:ext uri="{FF2B5EF4-FFF2-40B4-BE49-F238E27FC236}">
                <a16:creationId xmlns:a16="http://schemas.microsoft.com/office/drawing/2014/main" id="{28A9434D-4C58-4EE8-561D-FA13EC7F70F1}"/>
              </a:ext>
            </a:extLst>
          </p:cNvPr>
          <p:cNvPicPr>
            <a:picLocks noChangeAspect="1"/>
          </p:cNvPicPr>
          <p:nvPr/>
        </p:nvPicPr>
        <p:blipFill>
          <a:blip r:embed="rId2"/>
          <a:stretch>
            <a:fillRect/>
          </a:stretch>
        </p:blipFill>
        <p:spPr>
          <a:xfrm>
            <a:off x="6100032" y="104775"/>
            <a:ext cx="5183060" cy="6648450"/>
          </a:xfrm>
          <a:prstGeom prst="rect">
            <a:avLst/>
          </a:prstGeom>
        </p:spPr>
      </p:pic>
      <p:pic>
        <p:nvPicPr>
          <p:cNvPr id="4" name="Picture 3" descr="A white paper with black text&#10;&#10;AI-generated content may be incorrect.">
            <a:extLst>
              <a:ext uri="{FF2B5EF4-FFF2-40B4-BE49-F238E27FC236}">
                <a16:creationId xmlns:a16="http://schemas.microsoft.com/office/drawing/2014/main" id="{BF8DC6DF-8D1F-C1BB-EE4B-C666D624580E}"/>
              </a:ext>
            </a:extLst>
          </p:cNvPr>
          <p:cNvPicPr>
            <a:picLocks noChangeAspect="1"/>
          </p:cNvPicPr>
          <p:nvPr/>
        </p:nvPicPr>
        <p:blipFill>
          <a:blip r:embed="rId3"/>
          <a:stretch>
            <a:fillRect/>
          </a:stretch>
        </p:blipFill>
        <p:spPr>
          <a:xfrm>
            <a:off x="609732" y="104775"/>
            <a:ext cx="5190862" cy="6657975"/>
          </a:xfrm>
          <a:prstGeom prst="rect">
            <a:avLst/>
          </a:prstGeom>
        </p:spPr>
      </p:pic>
    </p:spTree>
    <p:extLst>
      <p:ext uri="{BB962C8B-B14F-4D97-AF65-F5344CB8AC3E}">
        <p14:creationId xmlns:p14="http://schemas.microsoft.com/office/powerpoint/2010/main" val="24931965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E8B52-F838-B774-BCCD-DE2E5B960395}"/>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1C1BF5C6-7EA5-0360-ACE5-7DCCA0FE5A55}"/>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5" name="Title 1">
            <a:extLst>
              <a:ext uri="{FF2B5EF4-FFF2-40B4-BE49-F238E27FC236}">
                <a16:creationId xmlns:a16="http://schemas.microsoft.com/office/drawing/2014/main" id="{CDFD7EE7-B67D-99CC-5761-0CF3A62D1A2E}"/>
              </a:ext>
            </a:extLst>
          </p:cNvPr>
          <p:cNvSpPr>
            <a:spLocks noGrp="1"/>
          </p:cNvSpPr>
          <p:nvPr>
            <p:ph type="title"/>
          </p:nvPr>
        </p:nvSpPr>
        <p:spPr>
          <a:xfrm>
            <a:off x="601133" y="415058"/>
            <a:ext cx="10515600" cy="578957"/>
          </a:xfrm>
        </p:spPr>
        <p:txBody>
          <a:bodyPr>
            <a:noAutofit/>
          </a:bodyPr>
          <a:lstStyle/>
          <a:p>
            <a:r>
              <a:rPr lang="en-US" sz="4400" b="1">
                <a:latin typeface="Garamond"/>
                <a:cs typeface="Arial"/>
              </a:rPr>
              <a:t>Referral Process Simplified</a:t>
            </a:r>
          </a:p>
        </p:txBody>
      </p:sp>
      <p:pic>
        <p:nvPicPr>
          <p:cNvPr id="2" name="Picture 1">
            <a:extLst>
              <a:ext uri="{FF2B5EF4-FFF2-40B4-BE49-F238E27FC236}">
                <a16:creationId xmlns:a16="http://schemas.microsoft.com/office/drawing/2014/main" id="{2707895E-1611-C308-46BC-19F77595C8A7}"/>
              </a:ext>
            </a:extLst>
          </p:cNvPr>
          <p:cNvPicPr>
            <a:picLocks noChangeAspect="1"/>
          </p:cNvPicPr>
          <p:nvPr/>
        </p:nvPicPr>
        <p:blipFill>
          <a:blip r:embed="rId2"/>
          <a:stretch>
            <a:fillRect/>
          </a:stretch>
        </p:blipFill>
        <p:spPr>
          <a:xfrm>
            <a:off x="1766206" y="1022590"/>
            <a:ext cx="7772400" cy="5469899"/>
          </a:xfrm>
          <a:prstGeom prst="rect">
            <a:avLst/>
          </a:prstGeom>
        </p:spPr>
      </p:pic>
    </p:spTree>
    <p:extLst>
      <p:ext uri="{BB962C8B-B14F-4D97-AF65-F5344CB8AC3E}">
        <p14:creationId xmlns:p14="http://schemas.microsoft.com/office/powerpoint/2010/main" val="12567086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E728B-E097-68F9-F2F1-A11E1A856996}"/>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7C8097B8-D50D-FB30-E526-A01DF4C45841}"/>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pic>
        <p:nvPicPr>
          <p:cNvPr id="6" name="Picture 5">
            <a:extLst>
              <a:ext uri="{FF2B5EF4-FFF2-40B4-BE49-F238E27FC236}">
                <a16:creationId xmlns:a16="http://schemas.microsoft.com/office/drawing/2014/main" id="{77B46E67-10B3-E26D-2D0C-C11394F155DE}"/>
              </a:ext>
            </a:extLst>
          </p:cNvPr>
          <p:cNvPicPr>
            <a:picLocks noChangeAspect="1"/>
          </p:cNvPicPr>
          <p:nvPr/>
        </p:nvPicPr>
        <p:blipFill>
          <a:blip r:embed="rId2"/>
          <a:stretch>
            <a:fillRect/>
          </a:stretch>
        </p:blipFill>
        <p:spPr>
          <a:xfrm>
            <a:off x="-866" y="1033433"/>
            <a:ext cx="7520517" cy="5825067"/>
          </a:xfrm>
          <a:prstGeom prst="rect">
            <a:avLst/>
          </a:prstGeom>
        </p:spPr>
      </p:pic>
      <p:pic>
        <p:nvPicPr>
          <p:cNvPr id="7" name="Picture 6" descr="Code &#10;New Patient &#10;99201 &#10;99202 &#10;99203 &#10;99204 &#10;99205 &#10;Established Patient &#10;99211 &#10;99212 &#10;99213 &#10;99214 &#10;99215 &#10;Total Time Spent on Date of Service &#10;[This code is retired as of 1/1/2021.] &#10;15-29 minutes &#10;30-40 minutes &#10;45-59 minutes &#10;60-74 minutes &#10;The new definition removes reference to time. * &#10;10-19 minutes &#10;20-29 minutes &#10;30-39 minutes &#10;40-54 minutes ">
            <a:extLst>
              <a:ext uri="{FF2B5EF4-FFF2-40B4-BE49-F238E27FC236}">
                <a16:creationId xmlns:a16="http://schemas.microsoft.com/office/drawing/2014/main" id="{A692686E-7E22-2C01-6A76-9A985FD97D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601"/>
          <a:stretch/>
        </p:blipFill>
        <p:spPr bwMode="auto">
          <a:xfrm>
            <a:off x="7882516" y="173123"/>
            <a:ext cx="4015076" cy="21795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B8884A-3F6D-7BB4-4358-A551E9BC33D3}"/>
              </a:ext>
            </a:extLst>
          </p:cNvPr>
          <p:cNvPicPr>
            <a:picLocks noChangeAspect="1"/>
          </p:cNvPicPr>
          <p:nvPr/>
        </p:nvPicPr>
        <p:blipFill>
          <a:blip r:embed="rId4"/>
          <a:stretch>
            <a:fillRect/>
          </a:stretch>
        </p:blipFill>
        <p:spPr>
          <a:xfrm>
            <a:off x="8213653" y="2538639"/>
            <a:ext cx="3352800" cy="1845733"/>
          </a:xfrm>
          <a:prstGeom prst="rect">
            <a:avLst/>
          </a:prstGeom>
        </p:spPr>
      </p:pic>
      <p:sp>
        <p:nvSpPr>
          <p:cNvPr id="9" name="Footer Placeholder 1">
            <a:extLst>
              <a:ext uri="{FF2B5EF4-FFF2-40B4-BE49-F238E27FC236}">
                <a16:creationId xmlns:a16="http://schemas.microsoft.com/office/drawing/2014/main" id="{55B09A4A-BAF3-0913-269E-F11C38324E8B}"/>
              </a:ext>
            </a:extLst>
          </p:cNvPr>
          <p:cNvSpPr>
            <a:spLocks noGrp="1"/>
          </p:cNvSpPr>
          <p:nvPr/>
        </p:nvSpPr>
        <p:spPr>
          <a:xfrm>
            <a:off x="7626968" y="4674441"/>
            <a:ext cx="4563982" cy="1698283"/>
          </a:xfrm>
          <a:prstGeom prst="rect">
            <a:avLst/>
          </a:prstGeom>
        </p:spPr>
        <p:txBody>
          <a:bodyPr vert="horz" lIns="91440" tIns="45720" rIns="91440" bIns="45720" rtlCol="0" anchor="ctr"/>
          <a:lstStyle>
            <a:defPPr>
              <a:defRPr lang="en-US"/>
            </a:defPPr>
            <a:lvl1pPr marL="0" algn="l" defTabSz="1625519" rtl="0" eaLnBrk="1" latinLnBrk="0" hangingPunct="1">
              <a:defRPr sz="3200" b="0" i="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tabLst>
                <a:tab pos="7298084" algn="l"/>
                <a:tab pos="7380633" algn="l"/>
                <a:tab pos="7918253" algn="l"/>
              </a:tabLst>
            </a:pPr>
            <a:r>
              <a:rPr lang="en-US" sz="2000" b="1"/>
              <a:t>Additional Codes:</a:t>
            </a:r>
          </a:p>
          <a:p>
            <a:pPr>
              <a:tabLst>
                <a:tab pos="7298084" algn="l"/>
                <a:tab pos="7380633" algn="l"/>
                <a:tab pos="7918253" algn="l"/>
              </a:tabLst>
            </a:pPr>
            <a:r>
              <a:rPr lang="en-US" sz="2000"/>
              <a:t>90853 Psychotherapy 0.65</a:t>
            </a:r>
            <a:endParaRPr lang="en-US" sz="2000">
              <a:ea typeface="Calibri"/>
              <a:cs typeface="Calibri"/>
            </a:endParaRPr>
          </a:p>
          <a:p>
            <a:pPr>
              <a:tabLst>
                <a:tab pos="7298084" algn="l"/>
                <a:tab pos="7380633" algn="l"/>
                <a:tab pos="7918253" algn="l"/>
              </a:tabLst>
            </a:pPr>
            <a:r>
              <a:rPr lang="en-US" sz="2000">
                <a:ea typeface="Calibri"/>
                <a:cs typeface="Calibri"/>
              </a:rPr>
              <a:t>96164/96165 Health behavior (0.23, 0.11)</a:t>
            </a:r>
            <a:endParaRPr lang="en-US" sz="2000"/>
          </a:p>
          <a:p>
            <a:pPr>
              <a:tabLst>
                <a:tab pos="7298084" algn="l"/>
                <a:tab pos="7380633" algn="l"/>
                <a:tab pos="7918253" algn="l"/>
              </a:tabLst>
            </a:pPr>
            <a:r>
              <a:rPr lang="en-US" sz="2000">
                <a:ea typeface="Calibri"/>
                <a:cs typeface="Calibri"/>
              </a:rPr>
              <a:t>Resources: Compliance &amp; ICGMV.org</a:t>
            </a:r>
          </a:p>
          <a:p>
            <a:pPr>
              <a:tabLst>
                <a:tab pos="7298084" algn="l"/>
                <a:tab pos="7380633" algn="l"/>
                <a:tab pos="7918253" algn="l"/>
              </a:tabLst>
            </a:pPr>
            <a:r>
              <a:rPr lang="en-US" sz="2000"/>
              <a:t>	</a:t>
            </a:r>
            <a:endParaRPr lang="en-US" sz="2000">
              <a:ea typeface="Calibri"/>
              <a:cs typeface="Calibri"/>
            </a:endParaRPr>
          </a:p>
        </p:txBody>
      </p:sp>
      <p:sp>
        <p:nvSpPr>
          <p:cNvPr id="10" name="Title 3">
            <a:extLst>
              <a:ext uri="{FF2B5EF4-FFF2-40B4-BE49-F238E27FC236}">
                <a16:creationId xmlns:a16="http://schemas.microsoft.com/office/drawing/2014/main" id="{ED5F4F17-C2AA-3494-E2CA-AEDEB77BB1A8}"/>
              </a:ext>
            </a:extLst>
          </p:cNvPr>
          <p:cNvSpPr>
            <a:spLocks noGrp="1"/>
          </p:cNvSpPr>
          <p:nvPr/>
        </p:nvSpPr>
        <p:spPr>
          <a:xfrm>
            <a:off x="604780" y="425002"/>
            <a:ext cx="10898107" cy="611449"/>
          </a:xfrm>
          <a:prstGeom prst="rect">
            <a:avLst/>
          </a:prstGeom>
        </p:spPr>
        <p:txBody>
          <a:bodyPr vert="horz" lIns="91440" tIns="45720" rIns="91440" bIns="45720" rtlCol="0" anchor="b">
            <a:noAutofit/>
          </a:bodyPr>
          <a:lstStyle>
            <a:defPPr>
              <a:defRPr lang="en-US"/>
            </a:defPPr>
            <a:lvl1pPr marL="0" algn="l" defTabSz="1219170" rtl="0" eaLnBrk="1" latinLnBrk="0" hangingPunct="1">
              <a:lnSpc>
                <a:spcPct val="90000"/>
              </a:lnSpc>
              <a:spcBef>
                <a:spcPct val="0"/>
              </a:spcBef>
              <a:buNone/>
              <a:defRPr sz="2400" b="0" i="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b="1">
                <a:latin typeface="Garamond"/>
              </a:rPr>
              <a:t>Billing &amp; Compliance</a:t>
            </a:r>
            <a:endParaRPr lang="en-US"/>
          </a:p>
        </p:txBody>
      </p:sp>
    </p:spTree>
    <p:extLst>
      <p:ext uri="{BB962C8B-B14F-4D97-AF65-F5344CB8AC3E}">
        <p14:creationId xmlns:p14="http://schemas.microsoft.com/office/powerpoint/2010/main" val="7677260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3EBE-C711-61C9-7BB5-1C57E58D8C8A}"/>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E1C92C58-8C18-C6F3-1122-3823B6E32B39}"/>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graphicFrame>
        <p:nvGraphicFramePr>
          <p:cNvPr id="3" name="Content Placeholder 7">
            <a:extLst>
              <a:ext uri="{FF2B5EF4-FFF2-40B4-BE49-F238E27FC236}">
                <a16:creationId xmlns:a16="http://schemas.microsoft.com/office/drawing/2014/main" id="{D2BEB6F0-5DB5-81B3-F42E-18E50EB4E271}"/>
              </a:ext>
            </a:extLst>
          </p:cNvPr>
          <p:cNvGraphicFramePr>
            <a:graphicFrameLocks noGrp="1"/>
          </p:cNvGraphicFramePr>
          <p:nvPr>
            <p:ph sz="quarter" idx="18"/>
            <p:extLst>
              <p:ext uri="{D42A27DB-BD31-4B8C-83A1-F6EECF244321}">
                <p14:modId xmlns:p14="http://schemas.microsoft.com/office/powerpoint/2010/main" val="811434611"/>
              </p:ext>
            </p:extLst>
          </p:nvPr>
        </p:nvGraphicFramePr>
        <p:xfrm>
          <a:off x="6096001" y="1876838"/>
          <a:ext cx="5569150" cy="1257566"/>
        </p:xfrm>
        <a:graphic>
          <a:graphicData uri="http://schemas.openxmlformats.org/drawingml/2006/table">
            <a:tbl>
              <a:tblPr>
                <a:tableStyleId>{5C22544A-7EE6-4342-B048-85BDC9FD1C3A}</a:tableStyleId>
              </a:tblPr>
              <a:tblGrid>
                <a:gridCol w="1423693">
                  <a:extLst>
                    <a:ext uri="{9D8B030D-6E8A-4147-A177-3AD203B41FA5}">
                      <a16:colId xmlns:a16="http://schemas.microsoft.com/office/drawing/2014/main" val="1663249929"/>
                    </a:ext>
                  </a:extLst>
                </a:gridCol>
                <a:gridCol w="2361655">
                  <a:extLst>
                    <a:ext uri="{9D8B030D-6E8A-4147-A177-3AD203B41FA5}">
                      <a16:colId xmlns:a16="http://schemas.microsoft.com/office/drawing/2014/main" val="1619386389"/>
                    </a:ext>
                  </a:extLst>
                </a:gridCol>
                <a:gridCol w="891901">
                  <a:extLst>
                    <a:ext uri="{9D8B030D-6E8A-4147-A177-3AD203B41FA5}">
                      <a16:colId xmlns:a16="http://schemas.microsoft.com/office/drawing/2014/main" val="3467522847"/>
                    </a:ext>
                  </a:extLst>
                </a:gridCol>
                <a:gridCol w="891901">
                  <a:extLst>
                    <a:ext uri="{9D8B030D-6E8A-4147-A177-3AD203B41FA5}">
                      <a16:colId xmlns:a16="http://schemas.microsoft.com/office/drawing/2014/main" val="1996173872"/>
                    </a:ext>
                  </a:extLst>
                </a:gridCol>
              </a:tblGrid>
              <a:tr h="309237">
                <a:tc>
                  <a:txBody>
                    <a:bodyPr/>
                    <a:lstStyle/>
                    <a:p>
                      <a:pPr algn="l" fontAlgn="b"/>
                      <a:r>
                        <a:rPr lang="en-US" sz="1900" u="none" strike="noStrike">
                          <a:effectLst/>
                        </a:rPr>
                        <a:t>CPT/# of pts</a:t>
                      </a:r>
                      <a:endParaRPr lang="en-US" sz="1900" b="1"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600" u="none" strike="noStrike">
                          <a:effectLst/>
                        </a:rPr>
                        <a:t>6</a:t>
                      </a:r>
                      <a:endParaRPr lang="en-US" sz="1600" b="1" i="0" u="none" strike="noStrike">
                        <a:solidFill>
                          <a:srgbClr val="000000"/>
                        </a:solidFill>
                        <a:effectLst/>
                        <a:latin typeface="Arial" panose="020B0604020202020204" pitchFamily="34" charset="0"/>
                      </a:endParaRPr>
                    </a:p>
                  </a:txBody>
                  <a:tcPr marL="0" marR="0" marT="0" marB="0" anchor="ctr"/>
                </a:tc>
                <a:tc>
                  <a:txBody>
                    <a:bodyPr/>
                    <a:lstStyle/>
                    <a:p>
                      <a:pPr algn="ctr" fontAlgn="b"/>
                      <a:r>
                        <a:rPr lang="en-US" sz="1900" u="none" strike="noStrike">
                          <a:effectLst/>
                        </a:rPr>
                        <a:t>8</a:t>
                      </a:r>
                      <a:endParaRPr lang="en-US" sz="1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10</a:t>
                      </a:r>
                      <a:endParaRPr lang="en-US" sz="1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90130732"/>
                  </a:ext>
                </a:extLst>
              </a:tr>
              <a:tr h="309237">
                <a:tc>
                  <a:txBody>
                    <a:bodyPr/>
                    <a:lstStyle/>
                    <a:p>
                      <a:pPr algn="r" fontAlgn="b"/>
                      <a:r>
                        <a:rPr lang="en-US" sz="1900" u="none" strike="noStrike">
                          <a:effectLst/>
                        </a:rPr>
                        <a:t>99213</a:t>
                      </a:r>
                      <a:endParaRPr lang="en-US" sz="1900" b="1"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9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10.4</a:t>
                      </a:r>
                      <a:endParaRPr lang="en-US" sz="19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13</a:t>
                      </a:r>
                      <a:endParaRPr lang="en-US" sz="1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63483883"/>
                  </a:ext>
                </a:extLst>
              </a:tr>
              <a:tr h="309237">
                <a:tc>
                  <a:txBody>
                    <a:bodyPr/>
                    <a:lstStyle/>
                    <a:p>
                      <a:pPr algn="r" fontAlgn="b"/>
                      <a:r>
                        <a:rPr lang="en-US" sz="1900" u="none" strike="noStrike">
                          <a:effectLst/>
                        </a:rPr>
                        <a:t>99214</a:t>
                      </a:r>
                      <a:endParaRPr lang="en-US" sz="1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11.5</a:t>
                      </a:r>
                      <a:endParaRPr lang="en-US" sz="19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15.4</a:t>
                      </a:r>
                      <a:endParaRPr lang="en-US" sz="19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19.2</a:t>
                      </a:r>
                      <a:endParaRPr lang="en-US" sz="1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64314104"/>
                  </a:ext>
                </a:extLst>
              </a:tr>
              <a:tr h="329855">
                <a:tc>
                  <a:txBody>
                    <a:bodyPr/>
                    <a:lstStyle/>
                    <a:p>
                      <a:pPr algn="r" fontAlgn="b"/>
                      <a:r>
                        <a:rPr lang="en-US" sz="1900" u="none" strike="noStrike">
                          <a:effectLst/>
                        </a:rPr>
                        <a:t>99215</a:t>
                      </a:r>
                      <a:endParaRPr lang="en-US" sz="1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16.8</a:t>
                      </a:r>
                      <a:endParaRPr lang="en-US" sz="19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22.4</a:t>
                      </a:r>
                      <a:endParaRPr lang="en-US" sz="19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900" u="none" strike="noStrike">
                          <a:effectLst/>
                        </a:rPr>
                        <a:t>28</a:t>
                      </a:r>
                      <a:endParaRPr lang="en-US" sz="1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18288615"/>
                  </a:ext>
                </a:extLst>
              </a:tr>
            </a:tbl>
          </a:graphicData>
        </a:graphic>
      </p:graphicFrame>
      <p:pic>
        <p:nvPicPr>
          <p:cNvPr id="5" name="Picture 4">
            <a:extLst>
              <a:ext uri="{FF2B5EF4-FFF2-40B4-BE49-F238E27FC236}">
                <a16:creationId xmlns:a16="http://schemas.microsoft.com/office/drawing/2014/main" id="{21D1FAC0-403A-3972-9D05-6DC396503FC8}"/>
              </a:ext>
            </a:extLst>
          </p:cNvPr>
          <p:cNvPicPr>
            <a:picLocks noChangeAspect="1"/>
          </p:cNvPicPr>
          <p:nvPr/>
        </p:nvPicPr>
        <p:blipFill>
          <a:blip r:embed="rId2"/>
          <a:stretch>
            <a:fillRect/>
          </a:stretch>
        </p:blipFill>
        <p:spPr>
          <a:xfrm>
            <a:off x="2463923" y="3524663"/>
            <a:ext cx="7382933" cy="2607733"/>
          </a:xfrm>
          <a:prstGeom prst="rect">
            <a:avLst/>
          </a:prstGeom>
        </p:spPr>
      </p:pic>
      <p:pic>
        <p:nvPicPr>
          <p:cNvPr id="7" name="Picture 6">
            <a:extLst>
              <a:ext uri="{FF2B5EF4-FFF2-40B4-BE49-F238E27FC236}">
                <a16:creationId xmlns:a16="http://schemas.microsoft.com/office/drawing/2014/main" id="{29A136C4-73E8-DDF0-F45F-A416A19A55EF}"/>
              </a:ext>
            </a:extLst>
          </p:cNvPr>
          <p:cNvPicPr>
            <a:picLocks noChangeAspect="1"/>
          </p:cNvPicPr>
          <p:nvPr/>
        </p:nvPicPr>
        <p:blipFill>
          <a:blip r:embed="rId3"/>
          <a:stretch>
            <a:fillRect/>
          </a:stretch>
        </p:blipFill>
        <p:spPr>
          <a:xfrm>
            <a:off x="526850" y="1786536"/>
            <a:ext cx="5101167" cy="1347869"/>
          </a:xfrm>
          <a:prstGeom prst="rect">
            <a:avLst/>
          </a:prstGeom>
        </p:spPr>
      </p:pic>
      <p:sp>
        <p:nvSpPr>
          <p:cNvPr id="20" name="Title 3">
            <a:extLst>
              <a:ext uri="{FF2B5EF4-FFF2-40B4-BE49-F238E27FC236}">
                <a16:creationId xmlns:a16="http://schemas.microsoft.com/office/drawing/2014/main" id="{8262499E-BDF5-3E15-F335-0913BB30A253}"/>
              </a:ext>
            </a:extLst>
          </p:cNvPr>
          <p:cNvSpPr txBox="1">
            <a:spLocks/>
          </p:cNvSpPr>
          <p:nvPr/>
        </p:nvSpPr>
        <p:spPr>
          <a:xfrm>
            <a:off x="528580" y="539302"/>
            <a:ext cx="10898107" cy="611449"/>
          </a:xfrm>
          <a:prstGeom prst="rect">
            <a:avLst/>
          </a:prstGeom>
        </p:spPr>
        <p:txBody>
          <a:bodyPr vert="horz" lIns="91440" tIns="45720" rIns="91440" bIns="45720" rtlCol="0" anchor="b">
            <a:noAutofit/>
          </a:bodyPr>
          <a:lstStyle>
            <a:defPPr>
              <a:defRPr lang="en-US"/>
            </a:defPPr>
            <a:lvl1pPr marL="0" algn="l" defTabSz="1219170" rtl="0" eaLnBrk="1" latinLnBrk="0" hangingPunct="1">
              <a:lnSpc>
                <a:spcPct val="90000"/>
              </a:lnSpc>
              <a:spcBef>
                <a:spcPct val="0"/>
              </a:spcBef>
              <a:buNone/>
              <a:defRPr sz="2400" b="0" i="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b="1">
                <a:latin typeface="Garamond"/>
              </a:rPr>
              <a:t>NP v FU &amp; Coding level</a:t>
            </a:r>
          </a:p>
        </p:txBody>
      </p:sp>
    </p:spTree>
    <p:extLst>
      <p:ext uri="{BB962C8B-B14F-4D97-AF65-F5344CB8AC3E}">
        <p14:creationId xmlns:p14="http://schemas.microsoft.com/office/powerpoint/2010/main" val="3204151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6C3CA-3156-EC15-3A60-A644D7E0CE30}"/>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B55B3ACD-679D-7C20-1A4E-5E17CB7BD3B8}"/>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15" name="Title 1">
            <a:extLst>
              <a:ext uri="{FF2B5EF4-FFF2-40B4-BE49-F238E27FC236}">
                <a16:creationId xmlns:a16="http://schemas.microsoft.com/office/drawing/2014/main" id="{7F6141AB-4E9C-3470-0592-7E11868AF4D8}"/>
              </a:ext>
            </a:extLst>
          </p:cNvPr>
          <p:cNvSpPr>
            <a:spLocks noGrp="1"/>
          </p:cNvSpPr>
          <p:nvPr>
            <p:ph type="title"/>
          </p:nvPr>
        </p:nvSpPr>
        <p:spPr>
          <a:xfrm>
            <a:off x="601807" y="285268"/>
            <a:ext cx="10515600" cy="748290"/>
          </a:xfrm>
        </p:spPr>
        <p:txBody>
          <a:bodyPr>
            <a:normAutofit/>
          </a:bodyPr>
          <a:lstStyle/>
          <a:p>
            <a:r>
              <a:rPr lang="en-US" sz="4400">
                <a:latin typeface="Garamond"/>
                <a:cs typeface="Arial"/>
              </a:rPr>
              <a:t>Consent Form and Slides</a:t>
            </a:r>
          </a:p>
        </p:txBody>
      </p:sp>
      <p:pic>
        <p:nvPicPr>
          <p:cNvPr id="17" name="Picture 16" descr="A close-up of a medical visit&#10;&#10;AI-generated content may be incorrect.">
            <a:extLst>
              <a:ext uri="{FF2B5EF4-FFF2-40B4-BE49-F238E27FC236}">
                <a16:creationId xmlns:a16="http://schemas.microsoft.com/office/drawing/2014/main" id="{1290F2CB-AE7B-1104-88DA-6C4F7B6A0AAE}"/>
              </a:ext>
            </a:extLst>
          </p:cNvPr>
          <p:cNvPicPr>
            <a:picLocks noChangeAspect="1"/>
          </p:cNvPicPr>
          <p:nvPr/>
        </p:nvPicPr>
        <p:blipFill>
          <a:blip r:embed="rId2"/>
          <a:stretch>
            <a:fillRect/>
          </a:stretch>
        </p:blipFill>
        <p:spPr>
          <a:xfrm>
            <a:off x="7444184" y="282975"/>
            <a:ext cx="4624223" cy="5800725"/>
          </a:xfrm>
          <a:prstGeom prst="rect">
            <a:avLst/>
          </a:prstGeom>
        </p:spPr>
      </p:pic>
      <p:pic>
        <p:nvPicPr>
          <p:cNvPr id="19" name="Picture 18" descr="A blue sign with white text&#10;&#10;AI-generated content may be incorrect.">
            <a:extLst>
              <a:ext uri="{FF2B5EF4-FFF2-40B4-BE49-F238E27FC236}">
                <a16:creationId xmlns:a16="http://schemas.microsoft.com/office/drawing/2014/main" id="{E513A44F-C23D-C3ED-9CF9-AD5F393AED94}"/>
              </a:ext>
            </a:extLst>
          </p:cNvPr>
          <p:cNvPicPr>
            <a:picLocks noChangeAspect="1"/>
          </p:cNvPicPr>
          <p:nvPr/>
        </p:nvPicPr>
        <p:blipFill>
          <a:blip r:embed="rId3"/>
          <a:srcRect l="-625" t="1714" r="625" b="1114"/>
          <a:stretch/>
        </p:blipFill>
        <p:spPr>
          <a:xfrm>
            <a:off x="213489" y="1135540"/>
            <a:ext cx="6096006" cy="3330196"/>
          </a:xfrm>
          <a:prstGeom prst="rect">
            <a:avLst/>
          </a:prstGeom>
        </p:spPr>
      </p:pic>
      <p:pic>
        <p:nvPicPr>
          <p:cNvPr id="22" name="Picture 21" descr="A close-up of a sign&#10;&#10;AI-generated content may be incorrect.">
            <a:extLst>
              <a:ext uri="{FF2B5EF4-FFF2-40B4-BE49-F238E27FC236}">
                <a16:creationId xmlns:a16="http://schemas.microsoft.com/office/drawing/2014/main" id="{E72DD96D-8F53-FB19-0C9E-4669751D592A}"/>
              </a:ext>
            </a:extLst>
          </p:cNvPr>
          <p:cNvPicPr>
            <a:picLocks noChangeAspect="1"/>
          </p:cNvPicPr>
          <p:nvPr/>
        </p:nvPicPr>
        <p:blipFill>
          <a:blip r:embed="rId4"/>
          <a:srcRect r="938" b="-506"/>
          <a:stretch/>
        </p:blipFill>
        <p:spPr>
          <a:xfrm>
            <a:off x="1935916" y="3343201"/>
            <a:ext cx="6038850" cy="3426377"/>
          </a:xfrm>
          <a:prstGeom prst="rect">
            <a:avLst/>
          </a:prstGeom>
        </p:spPr>
      </p:pic>
    </p:spTree>
    <p:extLst>
      <p:ext uri="{BB962C8B-B14F-4D97-AF65-F5344CB8AC3E}">
        <p14:creationId xmlns:p14="http://schemas.microsoft.com/office/powerpoint/2010/main" val="1427395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1F48"/>
        </a:solidFill>
        <a:effectLst/>
      </p:bgPr>
    </p:bg>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EAEE3F-E250-EF4E-A3B3-2606597A377F}"/>
              </a:ext>
            </a:extLst>
          </p:cNvPr>
          <p:cNvSpPr>
            <a:spLocks noGrp="1"/>
          </p:cNvSpPr>
          <p:nvPr>
            <p:ph type="title"/>
          </p:nvPr>
        </p:nvSpPr>
        <p:spPr>
          <a:xfrm>
            <a:off x="604780" y="586927"/>
            <a:ext cx="10898107" cy="611449"/>
          </a:xfrm>
        </p:spPr>
        <p:txBody>
          <a:bodyPr/>
          <a:lstStyle/>
          <a:p>
            <a:r>
              <a:rPr lang="en-US" sz="5400">
                <a:latin typeface="Garamond"/>
                <a:cs typeface="Arial"/>
              </a:rPr>
              <a:t>Outline </a:t>
            </a:r>
            <a:endParaRPr lang="en-US" sz="5400"/>
          </a:p>
        </p:txBody>
      </p:sp>
      <p:sp>
        <p:nvSpPr>
          <p:cNvPr id="21" name="Content Placeholder 6">
            <a:extLst>
              <a:ext uri="{FF2B5EF4-FFF2-40B4-BE49-F238E27FC236}">
                <a16:creationId xmlns:a16="http://schemas.microsoft.com/office/drawing/2014/main" id="{AB51BA4D-E498-4548-9318-6F752DEF1102}"/>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457200" indent="-457200">
              <a:lnSpc>
                <a:spcPct val="100000"/>
              </a:lnSpc>
              <a:spcAft>
                <a:spcPts val="500"/>
              </a:spcAft>
              <a:buAutoNum type="arabicPeriod"/>
            </a:pPr>
            <a:r>
              <a:rPr lang="en-US">
                <a:latin typeface="Arial"/>
                <a:cs typeface="Arial"/>
              </a:rPr>
              <a:t>Introduction to Osher Centers for Integrative Health (OCIH) and Group Medical Visits (GMVs) </a:t>
            </a:r>
            <a:r>
              <a:rPr lang="en-US">
                <a:solidFill>
                  <a:schemeClr val="accent5"/>
                </a:solidFill>
                <a:latin typeface="Arial"/>
                <a:cs typeface="Arial"/>
              </a:rPr>
              <a:t>– 5 min</a:t>
            </a:r>
            <a:endParaRPr lang="en-US">
              <a:solidFill>
                <a:schemeClr val="accent5"/>
              </a:solidFill>
              <a:latin typeface="Arial"/>
              <a:ea typeface="Calibri"/>
              <a:cs typeface="Arial"/>
            </a:endParaRPr>
          </a:p>
          <a:p>
            <a:pPr marL="457200" indent="-457200">
              <a:lnSpc>
                <a:spcPct val="100000"/>
              </a:lnSpc>
              <a:spcAft>
                <a:spcPts val="500"/>
              </a:spcAft>
              <a:buAutoNum type="arabicPeriod"/>
            </a:pPr>
            <a:r>
              <a:rPr lang="en-US">
                <a:latin typeface="Arial"/>
                <a:cs typeface="Arial"/>
              </a:rPr>
              <a:t>Overview of operational, financial, and implementation learnings </a:t>
            </a:r>
            <a:endParaRPr lang="en-US"/>
          </a:p>
          <a:p>
            <a:pPr lvl="1">
              <a:lnSpc>
                <a:spcPct val="100000"/>
              </a:lnSpc>
              <a:spcAft>
                <a:spcPts val="500"/>
              </a:spcAft>
            </a:pPr>
            <a:r>
              <a:rPr lang="en-US" sz="2800">
                <a:latin typeface="Arial"/>
                <a:cs typeface="Arial"/>
              </a:rPr>
              <a:t>OCIH San Francisco </a:t>
            </a:r>
            <a:r>
              <a:rPr lang="en-US" sz="2800">
                <a:solidFill>
                  <a:schemeClr val="accent5"/>
                </a:solidFill>
                <a:latin typeface="Arial"/>
                <a:cs typeface="Arial"/>
              </a:rPr>
              <a:t>– 10 min</a:t>
            </a:r>
          </a:p>
          <a:p>
            <a:pPr lvl="1">
              <a:lnSpc>
                <a:spcPct val="100000"/>
              </a:lnSpc>
              <a:spcAft>
                <a:spcPts val="500"/>
              </a:spcAft>
              <a:buClr>
                <a:srgbClr val="FFFFFF"/>
              </a:buClr>
            </a:pPr>
            <a:r>
              <a:rPr lang="en-US" sz="2800">
                <a:latin typeface="Arial"/>
                <a:cs typeface="Arial"/>
              </a:rPr>
              <a:t>OCIH Madison-Wisconsin </a:t>
            </a:r>
            <a:r>
              <a:rPr lang="en-US" sz="2800">
                <a:solidFill>
                  <a:schemeClr val="accent5"/>
                </a:solidFill>
                <a:latin typeface="Arial"/>
                <a:cs typeface="Arial"/>
              </a:rPr>
              <a:t>– 10 min</a:t>
            </a:r>
          </a:p>
          <a:p>
            <a:pPr lvl="1">
              <a:lnSpc>
                <a:spcPct val="100000"/>
              </a:lnSpc>
              <a:spcAft>
                <a:spcPts val="500"/>
              </a:spcAft>
              <a:buClr>
                <a:srgbClr val="FFFFFF"/>
              </a:buClr>
            </a:pPr>
            <a:r>
              <a:rPr lang="en-US" sz="2800">
                <a:latin typeface="Arial"/>
                <a:cs typeface="Arial"/>
              </a:rPr>
              <a:t>OCIH Vanderbilt </a:t>
            </a:r>
            <a:r>
              <a:rPr lang="en-US" sz="2800">
                <a:solidFill>
                  <a:schemeClr val="accent5"/>
                </a:solidFill>
                <a:latin typeface="Arial"/>
                <a:cs typeface="Arial"/>
              </a:rPr>
              <a:t>– 10 min</a:t>
            </a:r>
          </a:p>
          <a:p>
            <a:pPr>
              <a:lnSpc>
                <a:spcPct val="100000"/>
              </a:lnSpc>
              <a:spcAft>
                <a:spcPts val="500"/>
              </a:spcAft>
              <a:buAutoNum type="arabicPeriod"/>
            </a:pPr>
            <a:r>
              <a:rPr lang="en-US">
                <a:solidFill>
                  <a:srgbClr val="FFFFFF"/>
                </a:solidFill>
                <a:latin typeface="Arial"/>
                <a:cs typeface="Arial"/>
              </a:rPr>
              <a:t> Q</a:t>
            </a:r>
            <a:r>
              <a:rPr lang="en-US">
                <a:latin typeface="Arial"/>
                <a:cs typeface="Arial"/>
              </a:rPr>
              <a:t>&amp;A </a:t>
            </a:r>
            <a:r>
              <a:rPr lang="en-US">
                <a:solidFill>
                  <a:schemeClr val="accent5"/>
                </a:solidFill>
                <a:latin typeface="Arial"/>
                <a:cs typeface="Arial"/>
              </a:rPr>
              <a:t>– 25 min</a:t>
            </a:r>
            <a:endParaRPr lang="en-US">
              <a:solidFill>
                <a:schemeClr val="accent5"/>
              </a:solidFill>
              <a:ea typeface="Calibri" panose="020F0502020204030204"/>
              <a:cs typeface="Calibri" panose="020F0502020204030204"/>
            </a:endParaRPr>
          </a:p>
          <a:p>
            <a:pPr lvl="1">
              <a:buAutoNum type="arabicPeriod"/>
            </a:pPr>
            <a:endParaRPr lang="en-US" sz="2000">
              <a:latin typeface="Arial"/>
              <a:cs typeface="Arial"/>
            </a:endParaRPr>
          </a:p>
        </p:txBody>
      </p:sp>
    </p:spTree>
    <p:extLst>
      <p:ext uri="{BB962C8B-B14F-4D97-AF65-F5344CB8AC3E}">
        <p14:creationId xmlns:p14="http://schemas.microsoft.com/office/powerpoint/2010/main" val="2636789321"/>
      </p:ext>
    </p:extLst>
  </p:cSld>
  <p:clrMapOvr>
    <a:masterClrMapping/>
  </p:clrMapOvr>
  <p:transition>
    <p:fade/>
  </p:transition>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AAE4-21E3-6BD3-B324-8145DB93B0B6}"/>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BAC32821-D603-4F4F-ECEA-1F3868A037C5}"/>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pic>
        <p:nvPicPr>
          <p:cNvPr id="15" name="Picture 14" descr="A screenshot of a medical instruction&#10;&#10;AI-generated content may be incorrect.">
            <a:extLst>
              <a:ext uri="{FF2B5EF4-FFF2-40B4-BE49-F238E27FC236}">
                <a16:creationId xmlns:a16="http://schemas.microsoft.com/office/drawing/2014/main" id="{DBD28F62-0A03-959B-9E55-5431BD726E07}"/>
              </a:ext>
            </a:extLst>
          </p:cNvPr>
          <p:cNvPicPr>
            <a:picLocks noChangeAspect="1"/>
          </p:cNvPicPr>
          <p:nvPr/>
        </p:nvPicPr>
        <p:blipFill>
          <a:blip r:embed="rId3"/>
          <a:stretch>
            <a:fillRect/>
          </a:stretch>
        </p:blipFill>
        <p:spPr>
          <a:xfrm>
            <a:off x="5143028" y="811237"/>
            <a:ext cx="4572321" cy="6029325"/>
          </a:xfrm>
          <a:prstGeom prst="rect">
            <a:avLst/>
          </a:prstGeom>
        </p:spPr>
      </p:pic>
      <p:pic>
        <p:nvPicPr>
          <p:cNvPr id="16" name="Picture 15" descr="A person with long hair and text&#10;&#10;AI-generated content may be incorrect.">
            <a:extLst>
              <a:ext uri="{FF2B5EF4-FFF2-40B4-BE49-F238E27FC236}">
                <a16:creationId xmlns:a16="http://schemas.microsoft.com/office/drawing/2014/main" id="{0BD17808-16A2-8A0A-9571-846984062CC5}"/>
              </a:ext>
            </a:extLst>
          </p:cNvPr>
          <p:cNvPicPr>
            <a:picLocks noChangeAspect="1"/>
          </p:cNvPicPr>
          <p:nvPr/>
        </p:nvPicPr>
        <p:blipFill>
          <a:blip r:embed="rId4"/>
          <a:stretch>
            <a:fillRect/>
          </a:stretch>
        </p:blipFill>
        <p:spPr>
          <a:xfrm>
            <a:off x="388212" y="807866"/>
            <a:ext cx="4577027" cy="6029325"/>
          </a:xfrm>
          <a:prstGeom prst="rect">
            <a:avLst/>
          </a:prstGeom>
        </p:spPr>
      </p:pic>
      <p:sp>
        <p:nvSpPr>
          <p:cNvPr id="18" name="Title 1">
            <a:extLst>
              <a:ext uri="{FF2B5EF4-FFF2-40B4-BE49-F238E27FC236}">
                <a16:creationId xmlns:a16="http://schemas.microsoft.com/office/drawing/2014/main" id="{4AB1EF37-2761-5B0B-A738-D1AB1A7880CE}"/>
              </a:ext>
            </a:extLst>
          </p:cNvPr>
          <p:cNvSpPr>
            <a:spLocks noGrp="1"/>
          </p:cNvSpPr>
          <p:nvPr>
            <p:ph type="title"/>
          </p:nvPr>
        </p:nvSpPr>
        <p:spPr>
          <a:xfrm>
            <a:off x="390525" y="42715"/>
            <a:ext cx="10515600" cy="763588"/>
          </a:xfrm>
        </p:spPr>
        <p:txBody>
          <a:bodyPr>
            <a:normAutofit/>
          </a:bodyPr>
          <a:lstStyle/>
          <a:p>
            <a:r>
              <a:rPr lang="en-US" sz="4400">
                <a:latin typeface="Garamond"/>
                <a:cs typeface="Arial"/>
              </a:rPr>
              <a:t>GMV Content for Patients </a:t>
            </a:r>
          </a:p>
        </p:txBody>
      </p:sp>
    </p:spTree>
    <p:extLst>
      <p:ext uri="{BB962C8B-B14F-4D97-AF65-F5344CB8AC3E}">
        <p14:creationId xmlns:p14="http://schemas.microsoft.com/office/powerpoint/2010/main" val="31566942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8EA6-9242-0AA2-B859-8E299E7E046D}"/>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C2BBA8DC-19BE-B08A-C644-23F6ABD4D5D4}"/>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3" name="Title 1">
            <a:extLst>
              <a:ext uri="{FF2B5EF4-FFF2-40B4-BE49-F238E27FC236}">
                <a16:creationId xmlns:a16="http://schemas.microsoft.com/office/drawing/2014/main" id="{F8B48694-2647-45BA-474B-439BC0341449}"/>
              </a:ext>
            </a:extLst>
          </p:cNvPr>
          <p:cNvSpPr>
            <a:spLocks noGrp="1"/>
          </p:cNvSpPr>
          <p:nvPr>
            <p:ph type="title"/>
          </p:nvPr>
        </p:nvSpPr>
        <p:spPr>
          <a:xfrm>
            <a:off x="409575" y="1395265"/>
            <a:ext cx="10515600" cy="763588"/>
          </a:xfrm>
        </p:spPr>
        <p:txBody>
          <a:bodyPr>
            <a:normAutofit fontScale="90000"/>
          </a:bodyPr>
          <a:lstStyle/>
          <a:p>
            <a:r>
              <a:rPr lang="en-US" sz="4400" b="1">
                <a:latin typeface="Garamond"/>
                <a:cs typeface="Arial"/>
              </a:rPr>
              <a:t>Patient </a:t>
            </a:r>
            <a:br>
              <a:rPr lang="en-US" sz="4400" b="1">
                <a:latin typeface="Garamond"/>
                <a:cs typeface="Arial"/>
              </a:rPr>
            </a:br>
            <a:r>
              <a:rPr lang="en-US" sz="4400" b="1">
                <a:latin typeface="Garamond"/>
                <a:cs typeface="Arial"/>
              </a:rPr>
              <a:t>Onboarding </a:t>
            </a:r>
            <a:br>
              <a:rPr lang="en-US" sz="4400" b="1">
                <a:latin typeface="Garamond"/>
                <a:cs typeface="Arial"/>
              </a:rPr>
            </a:br>
            <a:r>
              <a:rPr lang="en-US" sz="4400" b="1">
                <a:latin typeface="Garamond"/>
                <a:cs typeface="Arial"/>
              </a:rPr>
              <a:t>Instructions</a:t>
            </a:r>
            <a:endParaRPr lang="en-US" sz="4400" b="1"/>
          </a:p>
        </p:txBody>
      </p:sp>
      <p:pic>
        <p:nvPicPr>
          <p:cNvPr id="4" name="Picture 3" descr="A white paper with black text&#10;&#10;AI-generated content may be incorrect.">
            <a:extLst>
              <a:ext uri="{FF2B5EF4-FFF2-40B4-BE49-F238E27FC236}">
                <a16:creationId xmlns:a16="http://schemas.microsoft.com/office/drawing/2014/main" id="{DE64A78E-1C1B-9F2D-1997-9311EAAAA037}"/>
              </a:ext>
            </a:extLst>
          </p:cNvPr>
          <p:cNvPicPr>
            <a:picLocks noChangeAspect="1"/>
          </p:cNvPicPr>
          <p:nvPr/>
        </p:nvPicPr>
        <p:blipFill>
          <a:blip r:embed="rId2"/>
          <a:stretch>
            <a:fillRect/>
          </a:stretch>
        </p:blipFill>
        <p:spPr>
          <a:xfrm>
            <a:off x="3638533" y="144487"/>
            <a:ext cx="4928085" cy="6572250"/>
          </a:xfrm>
          <a:prstGeom prst="rect">
            <a:avLst/>
          </a:prstGeom>
        </p:spPr>
      </p:pic>
    </p:spTree>
    <p:extLst>
      <p:ext uri="{BB962C8B-B14F-4D97-AF65-F5344CB8AC3E}">
        <p14:creationId xmlns:p14="http://schemas.microsoft.com/office/powerpoint/2010/main" val="240509808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42E8-56AD-7F21-6442-672553458157}"/>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5BDE68E5-463D-DEFC-EDF4-F0F6C7B7B2C9}"/>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pic>
        <p:nvPicPr>
          <p:cNvPr id="2" name="Picture 1" descr="A checklist with blue text&#10;&#10;AI-generated content may be incorrect.">
            <a:extLst>
              <a:ext uri="{FF2B5EF4-FFF2-40B4-BE49-F238E27FC236}">
                <a16:creationId xmlns:a16="http://schemas.microsoft.com/office/drawing/2014/main" id="{D0F64597-D6E8-E3FF-9487-1A0C83CD160C}"/>
              </a:ext>
            </a:extLst>
          </p:cNvPr>
          <p:cNvPicPr>
            <a:picLocks noChangeAspect="1"/>
          </p:cNvPicPr>
          <p:nvPr/>
        </p:nvPicPr>
        <p:blipFill>
          <a:blip r:embed="rId2"/>
          <a:stretch>
            <a:fillRect/>
          </a:stretch>
        </p:blipFill>
        <p:spPr>
          <a:xfrm>
            <a:off x="3723828" y="206473"/>
            <a:ext cx="5576645" cy="6438900"/>
          </a:xfrm>
          <a:prstGeom prst="rect">
            <a:avLst/>
          </a:prstGeom>
        </p:spPr>
      </p:pic>
      <p:sp>
        <p:nvSpPr>
          <p:cNvPr id="4" name="Title 1">
            <a:extLst>
              <a:ext uri="{FF2B5EF4-FFF2-40B4-BE49-F238E27FC236}">
                <a16:creationId xmlns:a16="http://schemas.microsoft.com/office/drawing/2014/main" id="{1FAB4DCA-1F09-DEA4-1ECF-4E5120BA0F3C}"/>
              </a:ext>
            </a:extLst>
          </p:cNvPr>
          <p:cNvSpPr>
            <a:spLocks noGrp="1"/>
          </p:cNvSpPr>
          <p:nvPr>
            <p:ph type="title"/>
          </p:nvPr>
        </p:nvSpPr>
        <p:spPr>
          <a:xfrm>
            <a:off x="323850" y="-414485"/>
            <a:ext cx="3648075" cy="2125663"/>
          </a:xfrm>
        </p:spPr>
        <p:txBody>
          <a:bodyPr>
            <a:normAutofit/>
          </a:bodyPr>
          <a:lstStyle/>
          <a:p>
            <a:r>
              <a:rPr lang="en-US" sz="4400" b="1">
                <a:latin typeface="Garamond"/>
                <a:cs typeface="Arial"/>
              </a:rPr>
              <a:t>Staff </a:t>
            </a:r>
            <a:br>
              <a:rPr lang="en-US" sz="4400" b="1"/>
            </a:br>
            <a:r>
              <a:rPr lang="en-US" sz="4400" b="1">
                <a:latin typeface="Garamond"/>
                <a:cs typeface="Arial"/>
              </a:rPr>
              <a:t>Workflow</a:t>
            </a:r>
            <a:endParaRPr lang="en-US" sz="4400" b="1"/>
          </a:p>
        </p:txBody>
      </p:sp>
    </p:spTree>
    <p:extLst>
      <p:ext uri="{BB962C8B-B14F-4D97-AF65-F5344CB8AC3E}">
        <p14:creationId xmlns:p14="http://schemas.microsoft.com/office/powerpoint/2010/main" val="43675416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86FBA-409E-C3CD-437C-FEB920F1CD42}"/>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1DF2FDA7-81B1-DAC0-D126-F72D59394CA5}"/>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12" name="Title 1">
            <a:extLst>
              <a:ext uri="{FF2B5EF4-FFF2-40B4-BE49-F238E27FC236}">
                <a16:creationId xmlns:a16="http://schemas.microsoft.com/office/drawing/2014/main" id="{62D6004D-2BB9-A7F7-9AC3-5310CA4D7305}"/>
              </a:ext>
            </a:extLst>
          </p:cNvPr>
          <p:cNvSpPr>
            <a:spLocks noGrp="1"/>
          </p:cNvSpPr>
          <p:nvPr>
            <p:ph type="title"/>
          </p:nvPr>
        </p:nvSpPr>
        <p:spPr>
          <a:xfrm>
            <a:off x="838200" y="572943"/>
            <a:ext cx="10515600" cy="694411"/>
          </a:xfrm>
        </p:spPr>
        <p:txBody>
          <a:bodyPr>
            <a:noAutofit/>
          </a:bodyPr>
          <a:lstStyle/>
          <a:p>
            <a:r>
              <a:rPr lang="en-US" sz="4400" b="1" dirty="0">
                <a:latin typeface="Garamond"/>
                <a:cs typeface="Arial"/>
              </a:rPr>
              <a:t>GMV Operations: Key Pearls </a:t>
            </a:r>
          </a:p>
        </p:txBody>
      </p:sp>
      <p:sp>
        <p:nvSpPr>
          <p:cNvPr id="15" name="Content Placeholder 4">
            <a:extLst>
              <a:ext uri="{FF2B5EF4-FFF2-40B4-BE49-F238E27FC236}">
                <a16:creationId xmlns:a16="http://schemas.microsoft.com/office/drawing/2014/main" id="{F8666CDC-7406-22E3-3780-BB522AEF6DB3}"/>
              </a:ext>
            </a:extLst>
          </p:cNvPr>
          <p:cNvSpPr txBox="1">
            <a:spLocks/>
          </p:cNvSpPr>
          <p:nvPr/>
        </p:nvSpPr>
        <p:spPr>
          <a:xfrm>
            <a:off x="0" y="1475226"/>
            <a:ext cx="11778735" cy="47152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400" dirty="0">
                <a:latin typeface="Calibri"/>
                <a:ea typeface="Calibri"/>
                <a:cs typeface="Calibri"/>
              </a:rPr>
              <a:t>EHR Smart Referral work</a:t>
            </a:r>
          </a:p>
          <a:p>
            <a:pPr lvl="2"/>
            <a:r>
              <a:rPr lang="en-US" sz="2400" dirty="0">
                <a:latin typeface="Calibri"/>
                <a:ea typeface="Calibri"/>
                <a:cs typeface="Calibri"/>
              </a:rPr>
              <a:t>Simplifying Patient Communications</a:t>
            </a:r>
          </a:p>
          <a:p>
            <a:pPr lvl="3"/>
            <a:r>
              <a:rPr lang="en-US" sz="2400" dirty="0">
                <a:latin typeface="Calibri"/>
                <a:ea typeface="Calibri"/>
                <a:cs typeface="Calibri"/>
              </a:rPr>
              <a:t>Access for cognitively-impaired people or people with poor tech literacy</a:t>
            </a:r>
          </a:p>
          <a:p>
            <a:pPr lvl="3"/>
            <a:r>
              <a:rPr lang="en-US" sz="2400" dirty="0">
                <a:latin typeface="Calibri"/>
                <a:ea typeface="Calibri"/>
                <a:cs typeface="Calibri"/>
              </a:rPr>
              <a:t>Designing "intake bundles" to simply pre-group instructions </a:t>
            </a:r>
          </a:p>
          <a:p>
            <a:pPr lvl="2"/>
            <a:r>
              <a:rPr lang="en-US" sz="2400" dirty="0">
                <a:latin typeface="Calibri"/>
                <a:ea typeface="Calibri"/>
                <a:cs typeface="Calibri"/>
              </a:rPr>
              <a:t>Staff/Coordinator checklists</a:t>
            </a:r>
          </a:p>
          <a:p>
            <a:pPr lvl="3"/>
            <a:r>
              <a:rPr lang="en-US" sz="2400" dirty="0">
                <a:latin typeface="Calibri"/>
                <a:ea typeface="Calibri"/>
                <a:cs typeface="Calibri"/>
              </a:rPr>
              <a:t>Attending the first 15 minutes of GMVs for support</a:t>
            </a:r>
          </a:p>
          <a:p>
            <a:pPr lvl="3"/>
            <a:r>
              <a:rPr lang="en-US" sz="2400" dirty="0">
                <a:latin typeface="Calibri"/>
                <a:ea typeface="Calibri"/>
                <a:cs typeface="Calibri"/>
              </a:rPr>
              <a:t>Tech/Logistics: Breakout room structure; chat support</a:t>
            </a:r>
            <a:endParaRPr lang="en-US" sz="2400" dirty="0">
              <a:ea typeface="Calibri"/>
              <a:cs typeface="Calibri"/>
            </a:endParaRPr>
          </a:p>
          <a:p>
            <a:pPr lvl="2"/>
            <a:r>
              <a:rPr lang="en-US" sz="2400" dirty="0">
                <a:latin typeface="Calibri"/>
                <a:ea typeface="Calibri"/>
                <a:cs typeface="Calibri"/>
              </a:rPr>
              <a:t>Consistency of Group materials </a:t>
            </a:r>
          </a:p>
          <a:p>
            <a:pPr lvl="3"/>
            <a:r>
              <a:rPr lang="en-US" sz="2400" dirty="0">
                <a:latin typeface="Calibri"/>
                <a:ea typeface="Calibri"/>
                <a:cs typeface="Calibri"/>
              </a:rPr>
              <a:t>Patient surveys, consent forms, pt information, FAQs</a:t>
            </a:r>
          </a:p>
          <a:p>
            <a:pPr lvl="2"/>
            <a:r>
              <a:rPr lang="en-US" sz="2400" dirty="0">
                <a:latin typeface="Calibri"/>
                <a:ea typeface="Calibri"/>
                <a:cs typeface="Calibri"/>
              </a:rPr>
              <a:t>EHR automation for patient communications: consent forms in EPIC</a:t>
            </a:r>
          </a:p>
          <a:p>
            <a:pPr lvl="2"/>
            <a:r>
              <a:rPr lang="en-US" sz="2400" dirty="0">
                <a:latin typeface="Calibri"/>
                <a:ea typeface="Calibri"/>
                <a:cs typeface="Calibri"/>
              </a:rPr>
              <a:t>Compliance work for billing, notes</a:t>
            </a:r>
          </a:p>
          <a:p>
            <a:pPr lvl="2"/>
            <a:r>
              <a:rPr lang="en-US" sz="2400" dirty="0">
                <a:latin typeface="Calibri"/>
                <a:ea typeface="Calibri"/>
                <a:cs typeface="Calibri"/>
              </a:rPr>
              <a:t>Future AI scribe assistance</a:t>
            </a:r>
          </a:p>
          <a:p>
            <a:pPr lvl="3"/>
            <a:endParaRPr lang="en-US" sz="2400" dirty="0">
              <a:latin typeface="Calibri"/>
              <a:ea typeface="Calibri"/>
              <a:cs typeface="Calibri"/>
            </a:endParaRPr>
          </a:p>
          <a:p>
            <a:endParaRPr lang="en-US" sz="2400" dirty="0">
              <a:latin typeface="Calibri"/>
              <a:ea typeface="Calibri"/>
              <a:cs typeface="Calibri"/>
            </a:endParaRPr>
          </a:p>
          <a:p>
            <a:endParaRPr lang="en-US" sz="2400" dirty="0">
              <a:latin typeface="Calibri"/>
              <a:ea typeface="Calibri"/>
              <a:cs typeface="Calibri"/>
            </a:endParaRPr>
          </a:p>
          <a:p>
            <a:endParaRPr lang="en-US" sz="2400" dirty="0">
              <a:latin typeface="Calibri"/>
              <a:ea typeface="Calibri"/>
              <a:cs typeface="Calibri"/>
            </a:endParaRPr>
          </a:p>
        </p:txBody>
      </p:sp>
    </p:spTree>
    <p:extLst>
      <p:ext uri="{BB962C8B-B14F-4D97-AF65-F5344CB8AC3E}">
        <p14:creationId xmlns:p14="http://schemas.microsoft.com/office/powerpoint/2010/main" val="551036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7D079-F0C9-AA42-8DBA-E07B1CE2E998}"/>
              </a:ext>
            </a:extLst>
          </p:cNvPr>
          <p:cNvSpPr/>
          <p:nvPr/>
        </p:nvSpPr>
        <p:spPr>
          <a:xfrm>
            <a:off x="0" y="2294834"/>
            <a:ext cx="9846366" cy="2268332"/>
          </a:xfrm>
          <a:prstGeom prst="rect">
            <a:avLst/>
          </a:prstGeom>
          <a:solidFill>
            <a:srgbClr val="15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091934-07F6-5245-8B9C-CF5A03EA1D25}"/>
              </a:ext>
            </a:extLst>
          </p:cNvPr>
          <p:cNvSpPr>
            <a:spLocks noGrp="1"/>
          </p:cNvSpPr>
          <p:nvPr>
            <p:ph type="ctrTitle"/>
          </p:nvPr>
        </p:nvSpPr>
        <p:spPr>
          <a:xfrm>
            <a:off x="225287" y="2628175"/>
            <a:ext cx="9529141" cy="1601650"/>
          </a:xfrm>
        </p:spPr>
        <p:txBody>
          <a:bodyPr>
            <a:normAutofit/>
          </a:bodyPr>
          <a:lstStyle/>
          <a:p>
            <a:pPr algn="l"/>
            <a:r>
              <a:rPr lang="en-US" sz="4800">
                <a:solidFill>
                  <a:schemeClr val="bg1"/>
                </a:solidFill>
                <a:latin typeface="Garamond"/>
              </a:rPr>
              <a:t>OCIH Madison – Wisconsin </a:t>
            </a:r>
            <a:br>
              <a:rPr lang="en-US" sz="4800">
                <a:solidFill>
                  <a:schemeClr val="bg1"/>
                </a:solidFill>
                <a:latin typeface="Garamond"/>
              </a:rPr>
            </a:br>
            <a:r>
              <a:rPr lang="en-US" sz="2800">
                <a:solidFill>
                  <a:schemeClr val="bg1"/>
                </a:solidFill>
                <a:latin typeface="Garamond"/>
              </a:rPr>
              <a:t>Greta Kuphal, MD </a:t>
            </a:r>
            <a:br>
              <a:rPr lang="en-US" sz="2800">
                <a:solidFill>
                  <a:schemeClr val="bg1"/>
                </a:solidFill>
                <a:latin typeface="Garamond"/>
              </a:rPr>
            </a:br>
            <a:endParaRPr lang="en-US" sz="2800">
              <a:solidFill>
                <a:schemeClr val="bg1"/>
              </a:solidFill>
            </a:endParaRPr>
          </a:p>
        </p:txBody>
      </p:sp>
    </p:spTree>
    <p:extLst>
      <p:ext uri="{BB962C8B-B14F-4D97-AF65-F5344CB8AC3E}">
        <p14:creationId xmlns:p14="http://schemas.microsoft.com/office/powerpoint/2010/main" val="408267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33080"/>
          </a:xfrm>
          <a:custGeom>
            <a:avLst/>
            <a:gdLst/>
            <a:ahLst/>
            <a:cxnLst/>
            <a:rect l="l" t="t" r="r" b="b"/>
            <a:pathLst>
              <a:path w="18288000" h="12199620">
                <a:moveTo>
                  <a:pt x="0" y="0"/>
                </a:moveTo>
                <a:lnTo>
                  <a:pt x="18288000" y="0"/>
                </a:lnTo>
                <a:lnTo>
                  <a:pt x="18288000" y="12199620"/>
                </a:lnTo>
                <a:lnTo>
                  <a:pt x="0" y="12199620"/>
                </a:lnTo>
                <a:lnTo>
                  <a:pt x="0" y="0"/>
                </a:lnTo>
                <a:close/>
              </a:path>
            </a:pathLst>
          </a:custGeom>
          <a:blipFill>
            <a:blip r:embed="rId2"/>
            <a:stretch>
              <a:fillRect/>
            </a:stretch>
          </a:blipFill>
        </p:spPr>
        <p:txBody>
          <a:bodyPr/>
          <a:lstStyle/>
          <a:p>
            <a:endParaRPr lang="en-US" sz="1200"/>
          </a:p>
        </p:txBody>
      </p:sp>
      <p:sp>
        <p:nvSpPr>
          <p:cNvPr id="9" name="Freeform 9"/>
          <p:cNvSpPr/>
          <p:nvPr/>
        </p:nvSpPr>
        <p:spPr>
          <a:xfrm>
            <a:off x="-8617644" y="3077803"/>
            <a:ext cx="29984179" cy="7046282"/>
          </a:xfrm>
          <a:custGeom>
            <a:avLst/>
            <a:gdLst/>
            <a:ahLst/>
            <a:cxnLst/>
            <a:rect l="l" t="t" r="r" b="b"/>
            <a:pathLst>
              <a:path w="44976268" h="10569423">
                <a:moveTo>
                  <a:pt x="0" y="0"/>
                </a:moveTo>
                <a:lnTo>
                  <a:pt x="44976268" y="0"/>
                </a:lnTo>
                <a:lnTo>
                  <a:pt x="44976268" y="10569423"/>
                </a:lnTo>
                <a:lnTo>
                  <a:pt x="0" y="10569423"/>
                </a:lnTo>
                <a:lnTo>
                  <a:pt x="0" y="0"/>
                </a:lnTo>
                <a:close/>
              </a:path>
            </a:pathLst>
          </a:custGeom>
          <a:blipFill>
            <a:blip r:embed="rId3">
              <a:alphaModFix amt="27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1200"/>
          </a:p>
        </p:txBody>
      </p:sp>
      <p:pic>
        <p:nvPicPr>
          <p:cNvPr id="1032" name="Picture 8">
            <a:extLst>
              <a:ext uri="{FF2B5EF4-FFF2-40B4-BE49-F238E27FC236}">
                <a16:creationId xmlns:a16="http://schemas.microsoft.com/office/drawing/2014/main" id="{87A69183-BA89-8F5C-8FC9-BF0311CC98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400" y="787400"/>
            <a:ext cx="11734274" cy="19040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6658" y="-788434"/>
            <a:ext cx="8434868" cy="8434868"/>
            <a:chOff x="0" y="0"/>
            <a:chExt cx="16869736" cy="16869736"/>
          </a:xfrm>
        </p:grpSpPr>
        <p:sp>
          <p:nvSpPr>
            <p:cNvPr id="4" name="Freeform 4"/>
            <p:cNvSpPr/>
            <p:nvPr/>
          </p:nvSpPr>
          <p:spPr>
            <a:xfrm>
              <a:off x="1833316" y="7223374"/>
              <a:ext cx="8177013" cy="8177013"/>
            </a:xfrm>
            <a:custGeom>
              <a:avLst/>
              <a:gdLst/>
              <a:ahLst/>
              <a:cxnLst/>
              <a:rect l="l" t="t" r="r" b="b"/>
              <a:pathLst>
                <a:path w="8177013" h="8177013">
                  <a:moveTo>
                    <a:pt x="0" y="0"/>
                  </a:moveTo>
                  <a:lnTo>
                    <a:pt x="8177013" y="0"/>
                  </a:lnTo>
                  <a:lnTo>
                    <a:pt x="8177013" y="8177013"/>
                  </a:lnTo>
                  <a:lnTo>
                    <a:pt x="0" y="81770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Freeform 5"/>
            <p:cNvSpPr/>
            <p:nvPr/>
          </p:nvSpPr>
          <p:spPr>
            <a:xfrm>
              <a:off x="0" y="0"/>
              <a:ext cx="16869736" cy="16869736"/>
            </a:xfrm>
            <a:custGeom>
              <a:avLst/>
              <a:gdLst/>
              <a:ahLst/>
              <a:cxnLst/>
              <a:rect l="l" t="t" r="r" b="b"/>
              <a:pathLst>
                <a:path w="16869736" h="16869736">
                  <a:moveTo>
                    <a:pt x="0" y="0"/>
                  </a:moveTo>
                  <a:lnTo>
                    <a:pt x="16869736" y="0"/>
                  </a:lnTo>
                  <a:lnTo>
                    <a:pt x="16869736" y="16869736"/>
                  </a:lnTo>
                  <a:lnTo>
                    <a:pt x="0" y="16869736"/>
                  </a:lnTo>
                  <a:lnTo>
                    <a:pt x="0" y="0"/>
                  </a:lnTo>
                  <a:close/>
                </a:path>
              </a:pathLst>
            </a:custGeom>
            <a:blipFill>
              <a:blip r:embed="rId4"/>
              <a:stretch>
                <a:fillRect/>
              </a:stretch>
            </a:blipFill>
          </p:spPr>
          <p:txBody>
            <a:bodyPr/>
            <a:lstStyle/>
            <a:p>
              <a:endParaRPr lang="en-US" sz="1200"/>
            </a:p>
          </p:txBody>
        </p:sp>
      </p:grpSp>
      <p:sp>
        <p:nvSpPr>
          <p:cNvPr id="6" name="TextBox 6"/>
          <p:cNvSpPr txBox="1"/>
          <p:nvPr/>
        </p:nvSpPr>
        <p:spPr>
          <a:xfrm>
            <a:off x="255666" y="457181"/>
            <a:ext cx="4989010" cy="639855"/>
          </a:xfrm>
          <a:prstGeom prst="rect">
            <a:avLst/>
          </a:prstGeom>
        </p:spPr>
        <p:txBody>
          <a:bodyPr lIns="0" tIns="0" rIns="0" bIns="0" rtlCol="0" anchor="t">
            <a:spAutoFit/>
          </a:bodyPr>
          <a:lstStyle/>
          <a:p>
            <a:pPr algn="ctr">
              <a:lnSpc>
                <a:spcPts val="4446"/>
              </a:lnSpc>
              <a:spcBef>
                <a:spcPct val="0"/>
              </a:spcBef>
            </a:pPr>
            <a:r>
              <a:rPr lang="en-US" sz="6400"/>
              <a:t>Our Offerings</a:t>
            </a:r>
            <a:endParaRPr lang="en-US" sz="3222" spc="161">
              <a:solidFill>
                <a:srgbClr val="282728"/>
              </a:solidFill>
              <a:latin typeface="Red Hat Display Bold"/>
            </a:endParaRPr>
          </a:p>
        </p:txBody>
      </p:sp>
      <p:sp>
        <p:nvSpPr>
          <p:cNvPr id="8" name="TextBox 7">
            <a:extLst>
              <a:ext uri="{FF2B5EF4-FFF2-40B4-BE49-F238E27FC236}">
                <a16:creationId xmlns:a16="http://schemas.microsoft.com/office/drawing/2014/main" id="{23C52607-101A-79A7-F426-A8314593E95C}"/>
              </a:ext>
            </a:extLst>
          </p:cNvPr>
          <p:cNvSpPr txBox="1"/>
          <p:nvPr/>
        </p:nvSpPr>
        <p:spPr>
          <a:xfrm>
            <a:off x="575709" y="1112099"/>
            <a:ext cx="5329323" cy="4524315"/>
          </a:xfrm>
          <a:prstGeom prst="rect">
            <a:avLst/>
          </a:prstGeom>
          <a:noFill/>
        </p:spPr>
        <p:txBody>
          <a:bodyPr wrap="square" rtlCol="0">
            <a:spAutoFit/>
          </a:bodyPr>
          <a:lstStyle/>
          <a:p>
            <a:r>
              <a:rPr lang="en-US" sz="2400" u="sng"/>
              <a:t>Current GMVs (number of sessions)</a:t>
            </a:r>
          </a:p>
          <a:p>
            <a:pPr marL="190510" indent="-190510">
              <a:buFont typeface="Arial" panose="020B0604020202020204" pitchFamily="34" charset="0"/>
              <a:buChar char="•"/>
            </a:pPr>
            <a:r>
              <a:rPr lang="en-US" sz="2400"/>
              <a:t>Getting to the Heart of a Health Life (6)</a:t>
            </a:r>
          </a:p>
          <a:p>
            <a:pPr marL="190510" indent="-190510">
              <a:buFont typeface="Arial" panose="020B0604020202020204" pitchFamily="34" charset="0"/>
              <a:buChar char="•"/>
            </a:pPr>
            <a:r>
              <a:rPr lang="en-US" sz="2400"/>
              <a:t>Goodbye Nicotine (6)</a:t>
            </a:r>
          </a:p>
          <a:p>
            <a:pPr marL="190510" indent="-190510">
              <a:buFont typeface="Arial" panose="020B0604020202020204" pitchFamily="34" charset="0"/>
              <a:buChar char="•"/>
            </a:pPr>
            <a:r>
              <a:rPr lang="en-US" sz="2400"/>
              <a:t>Healing Chronic Pain (6)</a:t>
            </a:r>
          </a:p>
          <a:p>
            <a:pPr marL="190510" indent="-190510">
              <a:buFont typeface="Arial" panose="020B0604020202020204" pitchFamily="34" charset="0"/>
              <a:buChar char="•"/>
            </a:pPr>
            <a:r>
              <a:rPr lang="en-US" sz="2400"/>
              <a:t>Kitchen Wisdom (4)</a:t>
            </a:r>
          </a:p>
          <a:p>
            <a:pPr marL="190510" indent="-190510">
              <a:buFont typeface="Arial" panose="020B0604020202020204" pitchFamily="34" charset="0"/>
              <a:buChar char="•"/>
            </a:pPr>
            <a:r>
              <a:rPr lang="en-US" sz="2400"/>
              <a:t>Living Well with Atrial Fibrillation (6)</a:t>
            </a:r>
          </a:p>
          <a:p>
            <a:pPr marL="190510" indent="-190510">
              <a:buFont typeface="Arial" panose="020B0604020202020204" pitchFamily="34" charset="0"/>
              <a:buChar char="•"/>
            </a:pPr>
            <a:r>
              <a:rPr lang="en-US" sz="2400"/>
              <a:t>Mindful </a:t>
            </a:r>
            <a:r>
              <a:rPr lang="en-US" sz="2400" err="1"/>
              <a:t>EcoWellness</a:t>
            </a:r>
            <a:r>
              <a:rPr lang="en-US" sz="2400"/>
              <a:t>:  Steps to Healthier Living (7)</a:t>
            </a:r>
          </a:p>
          <a:p>
            <a:pPr marL="190510" indent="-190510">
              <a:buFont typeface="Arial" panose="020B0604020202020204" pitchFamily="34" charset="0"/>
              <a:buChar char="•"/>
            </a:pPr>
            <a:r>
              <a:rPr lang="en-US" sz="2400"/>
              <a:t>Mindfulness for Your Health (4 or 6)</a:t>
            </a:r>
          </a:p>
          <a:p>
            <a:pPr marL="190510" indent="-190510">
              <a:buFont typeface="Arial" panose="020B0604020202020204" pitchFamily="34" charset="0"/>
              <a:buChar char="•"/>
            </a:pPr>
            <a:r>
              <a:rPr lang="en-US" sz="2400"/>
              <a:t>Whole Health for Kids:  Mind, Movement, and Me (4)</a:t>
            </a:r>
          </a:p>
          <a:p>
            <a:pPr marL="190510" indent="-190510">
              <a:buFont typeface="Arial" panose="020B0604020202020204" pitchFamily="34" charset="0"/>
              <a:buChar char="•"/>
            </a:pPr>
            <a:r>
              <a:rPr lang="en-US" sz="2400"/>
              <a:t>Yoga 4 Cancer (6)</a:t>
            </a:r>
          </a:p>
        </p:txBody>
      </p:sp>
      <p:sp>
        <p:nvSpPr>
          <p:cNvPr id="9" name="TextBox 8">
            <a:extLst>
              <a:ext uri="{FF2B5EF4-FFF2-40B4-BE49-F238E27FC236}">
                <a16:creationId xmlns:a16="http://schemas.microsoft.com/office/drawing/2014/main" id="{C630417B-24EE-59D1-6714-5545CDF2E582}"/>
              </a:ext>
            </a:extLst>
          </p:cNvPr>
          <p:cNvSpPr txBox="1"/>
          <p:nvPr/>
        </p:nvSpPr>
        <p:spPr>
          <a:xfrm>
            <a:off x="7061200" y="1106383"/>
            <a:ext cx="3435231" cy="2554545"/>
          </a:xfrm>
          <a:prstGeom prst="rect">
            <a:avLst/>
          </a:prstGeom>
          <a:noFill/>
        </p:spPr>
        <p:txBody>
          <a:bodyPr wrap="square" rtlCol="0">
            <a:spAutoFit/>
          </a:bodyPr>
          <a:lstStyle/>
          <a:p>
            <a:r>
              <a:rPr lang="en-US" sz="2400" u="sng"/>
              <a:t>Previous GMVs</a:t>
            </a:r>
            <a:endParaRPr lang="en-US" sz="2400"/>
          </a:p>
          <a:p>
            <a:pPr marL="190510" indent="-190510">
              <a:buFont typeface="Arial" panose="020B0604020202020204" pitchFamily="34" charset="0"/>
              <a:buChar char="•"/>
            </a:pPr>
            <a:r>
              <a:rPr lang="en-US" sz="2400"/>
              <a:t>Healing Waters</a:t>
            </a:r>
          </a:p>
          <a:p>
            <a:pPr marL="190510" indent="-190510">
              <a:buFont typeface="Arial" panose="020B0604020202020204" pitchFamily="34" charset="0"/>
              <a:buChar char="•"/>
            </a:pPr>
            <a:r>
              <a:rPr lang="en-US" sz="2400"/>
              <a:t>Stress Reduction and Resiliency</a:t>
            </a:r>
          </a:p>
          <a:p>
            <a:pPr marL="190510" indent="-190510">
              <a:buFont typeface="Arial" panose="020B0604020202020204" pitchFamily="34" charset="0"/>
              <a:buChar char="•"/>
            </a:pPr>
            <a:r>
              <a:rPr lang="en-US" sz="2400"/>
              <a:t>Healthy Sleep</a:t>
            </a:r>
          </a:p>
          <a:p>
            <a:pPr marL="190510" indent="-190510">
              <a:buFont typeface="Arial" panose="020B0604020202020204" pitchFamily="34" charset="0"/>
              <a:buChar char="•"/>
            </a:pPr>
            <a:r>
              <a:rPr lang="en-US" sz="2400"/>
              <a:t>Healthy Aging</a:t>
            </a:r>
          </a:p>
          <a:p>
            <a:endParaRPr lang="en-US" sz="1600"/>
          </a:p>
        </p:txBody>
      </p:sp>
      <p:pic>
        <p:nvPicPr>
          <p:cNvPr id="12" name="Picture 11" descr="A group of people preparing food&#10;&#10;AI-generated content may be incorrect.">
            <a:extLst>
              <a:ext uri="{FF2B5EF4-FFF2-40B4-BE49-F238E27FC236}">
                <a16:creationId xmlns:a16="http://schemas.microsoft.com/office/drawing/2014/main" id="{D8F661DC-D715-951E-53DD-B48A07AF3E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618" y="3508606"/>
            <a:ext cx="4353747" cy="326531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696545" cy="6858000"/>
            <a:chOff x="0" y="0"/>
            <a:chExt cx="1460363" cy="2709333"/>
          </a:xfrm>
        </p:grpSpPr>
        <p:sp>
          <p:nvSpPr>
            <p:cNvPr id="3" name="Freeform 3"/>
            <p:cNvSpPr/>
            <p:nvPr/>
          </p:nvSpPr>
          <p:spPr>
            <a:xfrm>
              <a:off x="0" y="0"/>
              <a:ext cx="1460363" cy="2709333"/>
            </a:xfrm>
            <a:custGeom>
              <a:avLst/>
              <a:gdLst/>
              <a:ahLst/>
              <a:cxnLst/>
              <a:rect l="l" t="t" r="r" b="b"/>
              <a:pathLst>
                <a:path w="1460363" h="2709333">
                  <a:moveTo>
                    <a:pt x="0" y="0"/>
                  </a:moveTo>
                  <a:lnTo>
                    <a:pt x="1460363" y="0"/>
                  </a:lnTo>
                  <a:lnTo>
                    <a:pt x="1460363" y="2709333"/>
                  </a:lnTo>
                  <a:lnTo>
                    <a:pt x="0" y="2709333"/>
                  </a:lnTo>
                  <a:close/>
                </a:path>
              </a:pathLst>
            </a:custGeom>
            <a:solidFill>
              <a:srgbClr val="9B0000"/>
            </a:solidFill>
          </p:spPr>
          <p:txBody>
            <a:bodyPr/>
            <a:lstStyle/>
            <a:p>
              <a:endParaRPr lang="en-US" sz="1200"/>
            </a:p>
          </p:txBody>
        </p:sp>
        <p:sp>
          <p:nvSpPr>
            <p:cNvPr id="4" name="TextBox 4"/>
            <p:cNvSpPr txBox="1"/>
            <p:nvPr/>
          </p:nvSpPr>
          <p:spPr>
            <a:xfrm>
              <a:off x="0" y="-57150"/>
              <a:ext cx="1460363" cy="2766483"/>
            </a:xfrm>
            <a:prstGeom prst="rect">
              <a:avLst/>
            </a:prstGeom>
          </p:spPr>
          <p:txBody>
            <a:bodyPr lIns="33867" tIns="33867" rIns="33867" bIns="33867" rtlCol="0" anchor="ctr"/>
            <a:lstStyle/>
            <a:p>
              <a:pPr algn="ctr">
                <a:lnSpc>
                  <a:spcPts val="2421"/>
                </a:lnSpc>
              </a:pPr>
              <a:endParaRPr sz="1200"/>
            </a:p>
          </p:txBody>
        </p:sp>
      </p:grpSp>
      <p:sp>
        <p:nvSpPr>
          <p:cNvPr id="6" name="Freeform 6"/>
          <p:cNvSpPr/>
          <p:nvPr/>
        </p:nvSpPr>
        <p:spPr>
          <a:xfrm rot="5400000">
            <a:off x="-451182" y="1798182"/>
            <a:ext cx="7860547" cy="3261638"/>
          </a:xfrm>
          <a:custGeom>
            <a:avLst/>
            <a:gdLst/>
            <a:ahLst/>
            <a:cxnLst/>
            <a:rect l="l" t="t" r="r" b="b"/>
            <a:pathLst>
              <a:path w="11790821" h="4892457">
                <a:moveTo>
                  <a:pt x="0" y="0"/>
                </a:moveTo>
                <a:lnTo>
                  <a:pt x="11790821" y="0"/>
                </a:lnTo>
                <a:lnTo>
                  <a:pt x="11790821" y="4892456"/>
                </a:lnTo>
                <a:lnTo>
                  <a:pt x="0" y="4892456"/>
                </a:lnTo>
                <a:lnTo>
                  <a:pt x="0" y="0"/>
                </a:lnTo>
                <a:close/>
              </a:path>
            </a:pathLst>
          </a:custGeom>
          <a:blipFill>
            <a:blip r:embed="rId2"/>
            <a:stretch>
              <a:fillRect/>
            </a:stretch>
          </a:blipFill>
        </p:spPr>
        <p:txBody>
          <a:bodyPr/>
          <a:lstStyle/>
          <a:p>
            <a:endParaRPr lang="en-US" sz="1200"/>
          </a:p>
        </p:txBody>
      </p:sp>
      <p:sp>
        <p:nvSpPr>
          <p:cNvPr id="7" name="TextBox 7"/>
          <p:cNvSpPr txBox="1"/>
          <p:nvPr/>
        </p:nvSpPr>
        <p:spPr>
          <a:xfrm>
            <a:off x="380639" y="1474701"/>
            <a:ext cx="2250203" cy="1096582"/>
          </a:xfrm>
          <a:prstGeom prst="rect">
            <a:avLst/>
          </a:prstGeom>
        </p:spPr>
        <p:txBody>
          <a:bodyPr lIns="0" tIns="0" rIns="0" bIns="0" rtlCol="0" anchor="t">
            <a:spAutoFit/>
          </a:bodyPr>
          <a:lstStyle/>
          <a:p>
            <a:pPr algn="ctr">
              <a:lnSpc>
                <a:spcPts val="4446"/>
              </a:lnSpc>
              <a:spcBef>
                <a:spcPct val="0"/>
              </a:spcBef>
            </a:pPr>
            <a:r>
              <a:rPr lang="en-US" sz="3222" spc="161">
                <a:solidFill>
                  <a:srgbClr val="FDFBFB"/>
                </a:solidFill>
                <a:latin typeface="Red Hat Display Bold"/>
              </a:rPr>
              <a:t>Outcomes </a:t>
            </a:r>
          </a:p>
          <a:p>
            <a:pPr algn="ctr">
              <a:lnSpc>
                <a:spcPts val="4446"/>
              </a:lnSpc>
              <a:spcBef>
                <a:spcPct val="0"/>
              </a:spcBef>
            </a:pPr>
            <a:r>
              <a:rPr lang="en-US" sz="3222" spc="161">
                <a:solidFill>
                  <a:srgbClr val="FDFBFB"/>
                </a:solidFill>
                <a:latin typeface="Red Hat Display Bold"/>
              </a:rPr>
              <a:t>Data</a:t>
            </a:r>
          </a:p>
        </p:txBody>
      </p:sp>
      <p:sp>
        <p:nvSpPr>
          <p:cNvPr id="8" name="AutoShape 2" descr="Text&#10;&#10;Description automatically generated">
            <a:extLst>
              <a:ext uri="{FF2B5EF4-FFF2-40B4-BE49-F238E27FC236}">
                <a16:creationId xmlns:a16="http://schemas.microsoft.com/office/drawing/2014/main" id="{2B04EF7A-EB35-B8C8-2065-246BE65A96F4}"/>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pic>
        <p:nvPicPr>
          <p:cNvPr id="9" name="image1.png">
            <a:extLst>
              <a:ext uri="{FF2B5EF4-FFF2-40B4-BE49-F238E27FC236}">
                <a16:creationId xmlns:a16="http://schemas.microsoft.com/office/drawing/2014/main" id="{05B4853E-313F-500E-BE19-55C7606F9110}"/>
              </a:ext>
            </a:extLst>
          </p:cNvPr>
          <p:cNvPicPr/>
          <p:nvPr/>
        </p:nvPicPr>
        <p:blipFill>
          <a:blip r:embed="rId3"/>
          <a:srcRect/>
          <a:stretch>
            <a:fillRect/>
          </a:stretch>
        </p:blipFill>
        <p:spPr>
          <a:xfrm>
            <a:off x="6197601" y="177800"/>
            <a:ext cx="5994400" cy="6680200"/>
          </a:xfrm>
          <a:prstGeom prst="rect">
            <a:avLst/>
          </a:prstGeom>
          <a:ln/>
        </p:spPr>
      </p:pic>
      <p:sp>
        <p:nvSpPr>
          <p:cNvPr id="10" name="TextBox 9">
            <a:extLst>
              <a:ext uri="{FF2B5EF4-FFF2-40B4-BE49-F238E27FC236}">
                <a16:creationId xmlns:a16="http://schemas.microsoft.com/office/drawing/2014/main" id="{CC449410-5B21-E56D-91D8-0FC532C42757}"/>
              </a:ext>
            </a:extLst>
          </p:cNvPr>
          <p:cNvSpPr txBox="1"/>
          <p:nvPr/>
        </p:nvSpPr>
        <p:spPr>
          <a:xfrm>
            <a:off x="3861913" y="5539263"/>
            <a:ext cx="2335687" cy="1349472"/>
          </a:xfrm>
          <a:prstGeom prst="rect">
            <a:avLst/>
          </a:prstGeom>
          <a:noFill/>
        </p:spPr>
        <p:txBody>
          <a:bodyPr wrap="square">
            <a:spAutoFit/>
          </a:bodyPr>
          <a:lstStyle/>
          <a:p>
            <a:pPr algn="ctr">
              <a:lnSpc>
                <a:spcPct val="115000"/>
              </a:lnSpc>
            </a:pPr>
            <a:r>
              <a:rPr lang="en-US" sz="1200">
                <a:latin typeface="Times New Roman" panose="02020603050405020304" pitchFamily="18" charset="0"/>
                <a:ea typeface="Times New Roman" panose="02020603050405020304" pitchFamily="18" charset="0"/>
              </a:rPr>
              <a:t>Distribution of PROMIS-29 health domains median scores. Data is from 16 cohorts from 2017 to 2024, n = 68</a:t>
            </a:r>
          </a:p>
          <a:p>
            <a:pPr>
              <a:lnSpc>
                <a:spcPct val="115000"/>
              </a:lnSpc>
            </a:pPr>
            <a:endParaRPr lang="en-US" sz="1200">
              <a:latin typeface="Times New Roman" panose="02020603050405020304" pitchFamily="18" charset="0"/>
              <a:ea typeface="Times New Roman" panose="02020603050405020304" pitchFamily="18" charset="0"/>
            </a:endParaRPr>
          </a:p>
          <a:p>
            <a:pPr>
              <a:lnSpc>
                <a:spcPct val="115000"/>
              </a:lnSpc>
            </a:pPr>
            <a:r>
              <a:rPr lang="en-US" sz="1200">
                <a:latin typeface="Times New Roman" panose="02020603050405020304" pitchFamily="18" charset="0"/>
                <a:ea typeface="Times New Roman" panose="02020603050405020304" pitchFamily="18" charset="0"/>
              </a:rPr>
              <a:t> </a:t>
            </a:r>
            <a:r>
              <a:rPr lang="en-US" sz="700">
                <a:latin typeface="Times New Roman" panose="02020603050405020304" pitchFamily="18" charset="0"/>
                <a:ea typeface="Times New Roman" panose="02020603050405020304" pitchFamily="18" charset="0"/>
              </a:rPr>
              <a:t> </a:t>
            </a:r>
            <a:endParaRPr lang="en-US" sz="1200">
              <a:latin typeface="Times New Roman" panose="02020603050405020304" pitchFamily="18" charset="0"/>
              <a:ea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65677" y="-3293249"/>
            <a:ext cx="7267395" cy="7267395"/>
          </a:xfrm>
          <a:custGeom>
            <a:avLst/>
            <a:gdLst/>
            <a:ahLst/>
            <a:cxnLst/>
            <a:rect l="l" t="t" r="r" b="b"/>
            <a:pathLst>
              <a:path w="10901093" h="10901093">
                <a:moveTo>
                  <a:pt x="0" y="0"/>
                </a:moveTo>
                <a:lnTo>
                  <a:pt x="10901092" y="0"/>
                </a:lnTo>
                <a:lnTo>
                  <a:pt x="10901092" y="10901093"/>
                </a:lnTo>
                <a:lnTo>
                  <a:pt x="0" y="10901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TextBox 5"/>
          <p:cNvSpPr txBox="1"/>
          <p:nvPr/>
        </p:nvSpPr>
        <p:spPr>
          <a:xfrm>
            <a:off x="-272005" y="183549"/>
            <a:ext cx="4989010" cy="532325"/>
          </a:xfrm>
          <a:prstGeom prst="rect">
            <a:avLst/>
          </a:prstGeom>
        </p:spPr>
        <p:txBody>
          <a:bodyPr lIns="0" tIns="0" rIns="0" bIns="0" rtlCol="0" anchor="t">
            <a:spAutoFit/>
          </a:bodyPr>
          <a:lstStyle/>
          <a:p>
            <a:pPr algn="ctr">
              <a:lnSpc>
                <a:spcPts val="4446"/>
              </a:lnSpc>
              <a:spcBef>
                <a:spcPct val="0"/>
              </a:spcBef>
            </a:pPr>
            <a:r>
              <a:rPr lang="en-US" sz="3222" spc="161">
                <a:solidFill>
                  <a:srgbClr val="000000"/>
                </a:solidFill>
                <a:latin typeface="Red Hat Display Bold"/>
              </a:rPr>
              <a:t>Dedicated Support</a:t>
            </a:r>
          </a:p>
        </p:txBody>
      </p:sp>
      <p:sp>
        <p:nvSpPr>
          <p:cNvPr id="6" name="TextBox 6"/>
          <p:cNvSpPr txBox="1"/>
          <p:nvPr/>
        </p:nvSpPr>
        <p:spPr>
          <a:xfrm>
            <a:off x="1070493" y="2781398"/>
            <a:ext cx="669307" cy="422936"/>
          </a:xfrm>
          <a:prstGeom prst="rect">
            <a:avLst/>
          </a:prstGeom>
        </p:spPr>
        <p:txBody>
          <a:bodyPr lIns="0" tIns="0" rIns="0" bIns="0" rtlCol="0" anchor="t">
            <a:spAutoFit/>
          </a:bodyPr>
          <a:lstStyle/>
          <a:p>
            <a:pPr algn="ctr">
              <a:lnSpc>
                <a:spcPts val="3518"/>
              </a:lnSpc>
              <a:spcBef>
                <a:spcPct val="0"/>
              </a:spcBef>
            </a:pPr>
            <a:r>
              <a:rPr lang="en-US" sz="2549">
                <a:solidFill>
                  <a:srgbClr val="FFFFFF"/>
                </a:solidFill>
                <a:latin typeface="Red Hat Display Bold"/>
              </a:rPr>
              <a:t>01</a:t>
            </a:r>
          </a:p>
        </p:txBody>
      </p:sp>
      <p:pic>
        <p:nvPicPr>
          <p:cNvPr id="7" name="Picture 8">
            <a:extLst>
              <a:ext uri="{FF2B5EF4-FFF2-40B4-BE49-F238E27FC236}">
                <a16:creationId xmlns:a16="http://schemas.microsoft.com/office/drawing/2014/main" id="{D346C32F-B228-FEB6-B336-E011DB38C5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40395"/>
          <a:stretch/>
        </p:blipFill>
        <p:spPr bwMode="auto">
          <a:xfrm>
            <a:off x="9002906" y="5907695"/>
            <a:ext cx="3189094" cy="896955"/>
          </a:xfrm>
          <a:prstGeom prst="rect">
            <a:avLst/>
          </a:prstGeom>
          <a:solidFill>
            <a:schemeClr val="bg1"/>
          </a:solidFill>
        </p:spPr>
      </p:pic>
      <p:sp>
        <p:nvSpPr>
          <p:cNvPr id="8" name="Content Placeholder 2">
            <a:extLst>
              <a:ext uri="{FF2B5EF4-FFF2-40B4-BE49-F238E27FC236}">
                <a16:creationId xmlns:a16="http://schemas.microsoft.com/office/drawing/2014/main" id="{B198C4B6-82FD-B16D-36BE-EDADD3858B87}"/>
              </a:ext>
            </a:extLst>
          </p:cNvPr>
          <p:cNvSpPr txBox="1">
            <a:spLocks/>
          </p:cNvSpPr>
          <p:nvPr/>
        </p:nvSpPr>
        <p:spPr>
          <a:xfrm>
            <a:off x="812800" y="727457"/>
            <a:ext cx="7010400" cy="290089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t>GMV Clinician Lead (currently a physician assistant) and Integrative Health registered nurse as a dyad</a:t>
            </a:r>
          </a:p>
          <a:p>
            <a:pPr lvl="1"/>
            <a:r>
              <a:rPr lang="en-US" sz="2400"/>
              <a:t>Support new providers in designing and planning GMVs*** </a:t>
            </a:r>
          </a:p>
          <a:p>
            <a:pPr lvl="2"/>
            <a:r>
              <a:rPr lang="en-US"/>
              <a:t>We’ve intentionally made this a health system wide resource</a:t>
            </a:r>
          </a:p>
          <a:p>
            <a:pPr lvl="1"/>
            <a:r>
              <a:rPr lang="en-US" sz="2400"/>
              <a:t>Clinician lead gets 0.1 FTE (Previously funded through Osher Center, health system has taken over)</a:t>
            </a:r>
          </a:p>
          <a:p>
            <a:pPr lvl="1"/>
            <a:r>
              <a:rPr lang="en-US" sz="2400"/>
              <a:t>RN is full time but splits GMV coordination with other IH clinical duties</a:t>
            </a:r>
          </a:p>
        </p:txBody>
      </p:sp>
      <p:pic>
        <p:nvPicPr>
          <p:cNvPr id="4098" name="Picture 2" descr="im-002">
            <a:extLst>
              <a:ext uri="{FF2B5EF4-FFF2-40B4-BE49-F238E27FC236}">
                <a16:creationId xmlns:a16="http://schemas.microsoft.com/office/drawing/2014/main" id="{3AF38B82-8017-3E00-4C34-B7F038C8C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75250"/>
            <a:ext cx="4445000" cy="168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EEFA4-FE38-0D2E-750E-5B7C6F11D95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6EC656F-EA11-48F7-0CD3-5546D1C3FFA0}"/>
              </a:ext>
            </a:extLst>
          </p:cNvPr>
          <p:cNvGrpSpPr/>
          <p:nvPr/>
        </p:nvGrpSpPr>
        <p:grpSpPr>
          <a:xfrm>
            <a:off x="0" y="0"/>
            <a:ext cx="2997200" cy="6858000"/>
            <a:chOff x="0" y="0"/>
            <a:chExt cx="1460363" cy="2709333"/>
          </a:xfrm>
        </p:grpSpPr>
        <p:sp>
          <p:nvSpPr>
            <p:cNvPr id="3" name="Freeform 3">
              <a:extLst>
                <a:ext uri="{FF2B5EF4-FFF2-40B4-BE49-F238E27FC236}">
                  <a16:creationId xmlns:a16="http://schemas.microsoft.com/office/drawing/2014/main" id="{B30F0A74-5C3D-F203-4C5A-E57687DC2503}"/>
                </a:ext>
              </a:extLst>
            </p:cNvPr>
            <p:cNvSpPr/>
            <p:nvPr/>
          </p:nvSpPr>
          <p:spPr>
            <a:xfrm>
              <a:off x="0" y="0"/>
              <a:ext cx="1460363" cy="2709333"/>
            </a:xfrm>
            <a:custGeom>
              <a:avLst/>
              <a:gdLst/>
              <a:ahLst/>
              <a:cxnLst/>
              <a:rect l="l" t="t" r="r" b="b"/>
              <a:pathLst>
                <a:path w="1460363" h="2709333">
                  <a:moveTo>
                    <a:pt x="0" y="0"/>
                  </a:moveTo>
                  <a:lnTo>
                    <a:pt x="1460363" y="0"/>
                  </a:lnTo>
                  <a:lnTo>
                    <a:pt x="1460363" y="2709333"/>
                  </a:lnTo>
                  <a:lnTo>
                    <a:pt x="0" y="2709333"/>
                  </a:lnTo>
                  <a:close/>
                </a:path>
              </a:pathLst>
            </a:custGeom>
            <a:solidFill>
              <a:srgbClr val="9B0000"/>
            </a:solidFill>
          </p:spPr>
          <p:txBody>
            <a:bodyPr/>
            <a:lstStyle/>
            <a:p>
              <a:endParaRPr lang="en-US" sz="1200"/>
            </a:p>
          </p:txBody>
        </p:sp>
        <p:sp>
          <p:nvSpPr>
            <p:cNvPr id="4" name="TextBox 4">
              <a:extLst>
                <a:ext uri="{FF2B5EF4-FFF2-40B4-BE49-F238E27FC236}">
                  <a16:creationId xmlns:a16="http://schemas.microsoft.com/office/drawing/2014/main" id="{D1880CC4-0359-C149-B483-97DD7A75C612}"/>
                </a:ext>
              </a:extLst>
            </p:cNvPr>
            <p:cNvSpPr txBox="1"/>
            <p:nvPr/>
          </p:nvSpPr>
          <p:spPr>
            <a:xfrm>
              <a:off x="0" y="-57150"/>
              <a:ext cx="1460363" cy="2766483"/>
            </a:xfrm>
            <a:prstGeom prst="rect">
              <a:avLst/>
            </a:prstGeom>
          </p:spPr>
          <p:txBody>
            <a:bodyPr lIns="33867" tIns="33867" rIns="33867" bIns="33867" rtlCol="0" anchor="ctr"/>
            <a:lstStyle/>
            <a:p>
              <a:pPr algn="ctr">
                <a:lnSpc>
                  <a:spcPts val="2421"/>
                </a:lnSpc>
              </a:pPr>
              <a:endParaRPr sz="1200"/>
            </a:p>
          </p:txBody>
        </p:sp>
      </p:grpSp>
      <p:sp>
        <p:nvSpPr>
          <p:cNvPr id="7" name="TextBox 7">
            <a:extLst>
              <a:ext uri="{FF2B5EF4-FFF2-40B4-BE49-F238E27FC236}">
                <a16:creationId xmlns:a16="http://schemas.microsoft.com/office/drawing/2014/main" id="{F605B357-9C25-7D68-97A2-5D78C58CB504}"/>
              </a:ext>
            </a:extLst>
          </p:cNvPr>
          <p:cNvSpPr txBox="1"/>
          <p:nvPr/>
        </p:nvSpPr>
        <p:spPr>
          <a:xfrm>
            <a:off x="0" y="1397000"/>
            <a:ext cx="2997200" cy="1660839"/>
          </a:xfrm>
          <a:prstGeom prst="rect">
            <a:avLst/>
          </a:prstGeom>
        </p:spPr>
        <p:txBody>
          <a:bodyPr wrap="square" lIns="0" tIns="0" rIns="0" bIns="0" rtlCol="0" anchor="t">
            <a:spAutoFit/>
          </a:bodyPr>
          <a:lstStyle/>
          <a:p>
            <a:pPr algn="ctr">
              <a:lnSpc>
                <a:spcPts val="4446"/>
              </a:lnSpc>
              <a:spcBef>
                <a:spcPct val="0"/>
              </a:spcBef>
            </a:pPr>
            <a:r>
              <a:rPr lang="en-US" sz="3222" spc="161">
                <a:solidFill>
                  <a:srgbClr val="FDFBFB"/>
                </a:solidFill>
                <a:latin typeface="Red Hat Display Bold"/>
              </a:rPr>
              <a:t>Development of a  </a:t>
            </a:r>
          </a:p>
          <a:p>
            <a:pPr algn="ctr">
              <a:lnSpc>
                <a:spcPts val="4446"/>
              </a:lnSpc>
              <a:spcBef>
                <a:spcPct val="0"/>
              </a:spcBef>
            </a:pPr>
            <a:r>
              <a:rPr lang="en-US" sz="3222" spc="161">
                <a:solidFill>
                  <a:srgbClr val="FDFBFB"/>
                </a:solidFill>
                <a:latin typeface="Red Hat Display Bold"/>
              </a:rPr>
              <a:t>Playbook</a:t>
            </a:r>
          </a:p>
        </p:txBody>
      </p:sp>
      <p:sp>
        <p:nvSpPr>
          <p:cNvPr id="8" name="AutoShape 2" descr="Text&#10;&#10;Description automatically generated">
            <a:extLst>
              <a:ext uri="{FF2B5EF4-FFF2-40B4-BE49-F238E27FC236}">
                <a16:creationId xmlns:a16="http://schemas.microsoft.com/office/drawing/2014/main" id="{CD84A78A-9FAA-F4DC-F742-32AFCE579723}"/>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sp>
        <p:nvSpPr>
          <p:cNvPr id="5" name="Content Placeholder 2">
            <a:extLst>
              <a:ext uri="{FF2B5EF4-FFF2-40B4-BE49-F238E27FC236}">
                <a16:creationId xmlns:a16="http://schemas.microsoft.com/office/drawing/2014/main" id="{8E981159-A0F5-3C66-4339-32764D0F27C0}"/>
              </a:ext>
            </a:extLst>
          </p:cNvPr>
          <p:cNvSpPr txBox="1">
            <a:spLocks/>
          </p:cNvSpPr>
          <p:nvPr/>
        </p:nvSpPr>
        <p:spPr>
          <a:xfrm>
            <a:off x="3403600" y="191372"/>
            <a:ext cx="8128000" cy="5790302"/>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867"/>
              <a:t>Outline roles and responsibilities of clinician and operational support staff</a:t>
            </a:r>
          </a:p>
          <a:p>
            <a:r>
              <a:rPr lang="en-US" sz="3867"/>
              <a:t>Content of GMV</a:t>
            </a:r>
          </a:p>
          <a:p>
            <a:pPr lvl="1"/>
            <a:r>
              <a:rPr lang="en-US" sz="3867"/>
              <a:t>Development of a curriculum</a:t>
            </a:r>
          </a:p>
          <a:p>
            <a:pPr lvl="1"/>
            <a:r>
              <a:rPr lang="en-US" sz="3867"/>
              <a:t>First session housekeeping (orientation to format and space, community agreements, introductions, consent form, pre-GMV evaluation)</a:t>
            </a:r>
          </a:p>
          <a:p>
            <a:pPr lvl="1"/>
            <a:r>
              <a:rPr lang="en-US" sz="3867"/>
              <a:t>Balance of didactic, sharing/reflection, experiential learning</a:t>
            </a:r>
          </a:p>
          <a:p>
            <a:r>
              <a:rPr lang="en-US" sz="3867"/>
              <a:t>Infrastructure</a:t>
            </a:r>
          </a:p>
          <a:p>
            <a:pPr lvl="1"/>
            <a:r>
              <a:rPr lang="en-US" sz="3867"/>
              <a:t>Referrals and recruitment</a:t>
            </a:r>
          </a:p>
          <a:p>
            <a:pPr lvl="2"/>
            <a:r>
              <a:rPr lang="en-US" sz="3867"/>
              <a:t>Newsletters, division meetings, weekly clinical communications</a:t>
            </a:r>
          </a:p>
          <a:p>
            <a:pPr lvl="2"/>
            <a:r>
              <a:rPr lang="en-US" sz="3867"/>
              <a:t>EHR “dot phrase”</a:t>
            </a:r>
          </a:p>
          <a:p>
            <a:pPr lvl="2"/>
            <a:r>
              <a:rPr lang="en-US" sz="3867"/>
              <a:t>Consult order</a:t>
            </a:r>
          </a:p>
          <a:p>
            <a:pPr lvl="1"/>
            <a:r>
              <a:rPr lang="en-US" sz="3867"/>
              <a:t>Pool of health coaches, exercise physiologists, mindfulness instructors, chef, dieticians to help co-facilitate </a:t>
            </a:r>
          </a:p>
          <a:p>
            <a:endParaRPr lang="en-US" sz="2133"/>
          </a:p>
          <a:p>
            <a:endParaRPr lang="en-US" sz="2133"/>
          </a:p>
        </p:txBody>
      </p:sp>
      <p:pic>
        <p:nvPicPr>
          <p:cNvPr id="9" name="Picture 8">
            <a:extLst>
              <a:ext uri="{FF2B5EF4-FFF2-40B4-BE49-F238E27FC236}">
                <a16:creationId xmlns:a16="http://schemas.microsoft.com/office/drawing/2014/main" id="{0382ACA7-7CFE-0408-853E-B4BFEB9F22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40395"/>
          <a:stretch/>
        </p:blipFill>
        <p:spPr bwMode="auto">
          <a:xfrm>
            <a:off x="9002906" y="5907695"/>
            <a:ext cx="3189094" cy="896955"/>
          </a:xfrm>
          <a:prstGeom prst="rect">
            <a:avLst/>
          </a:prstGeom>
          <a:solidFill>
            <a:schemeClr val="bg1"/>
          </a:solidFill>
        </p:spPr>
      </p:pic>
    </p:spTree>
    <p:extLst>
      <p:ext uri="{BB962C8B-B14F-4D97-AF65-F5344CB8AC3E}">
        <p14:creationId xmlns:p14="http://schemas.microsoft.com/office/powerpoint/2010/main" val="2332348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7D079-F0C9-AA42-8DBA-E07B1CE2E998}"/>
              </a:ext>
            </a:extLst>
          </p:cNvPr>
          <p:cNvSpPr/>
          <p:nvPr/>
        </p:nvSpPr>
        <p:spPr>
          <a:xfrm>
            <a:off x="0" y="2294834"/>
            <a:ext cx="9846366" cy="2268332"/>
          </a:xfrm>
          <a:prstGeom prst="rect">
            <a:avLst/>
          </a:prstGeom>
          <a:solidFill>
            <a:srgbClr val="15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091934-07F6-5245-8B9C-CF5A03EA1D25}"/>
              </a:ext>
            </a:extLst>
          </p:cNvPr>
          <p:cNvSpPr>
            <a:spLocks noGrp="1"/>
          </p:cNvSpPr>
          <p:nvPr>
            <p:ph type="ctrTitle"/>
          </p:nvPr>
        </p:nvSpPr>
        <p:spPr>
          <a:xfrm>
            <a:off x="225287" y="2628175"/>
            <a:ext cx="9529141" cy="1601650"/>
          </a:xfrm>
        </p:spPr>
        <p:txBody>
          <a:bodyPr>
            <a:normAutofit/>
          </a:bodyPr>
          <a:lstStyle/>
          <a:p>
            <a:pPr algn="l"/>
            <a:r>
              <a:rPr lang="en-US" sz="4800">
                <a:solidFill>
                  <a:schemeClr val="bg1"/>
                </a:solidFill>
                <a:latin typeface="Garamond"/>
              </a:rPr>
              <a:t>Osher Centers for Integrative Health  &amp; Group Medical Visits</a:t>
            </a:r>
          </a:p>
        </p:txBody>
      </p:sp>
    </p:spTree>
    <p:extLst>
      <p:ext uri="{BB962C8B-B14F-4D97-AF65-F5344CB8AC3E}">
        <p14:creationId xmlns:p14="http://schemas.microsoft.com/office/powerpoint/2010/main" val="4273194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45" y="4953000"/>
            <a:ext cx="2842155" cy="1905000"/>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solidFill>
              <a:srgbClr val="C5050C"/>
            </a:solidFill>
            <a:ln w="12700">
              <a:solidFill>
                <a:srgbClr val="000000"/>
              </a:solidFill>
            </a:ln>
          </p:spPr>
          <p:txBody>
            <a:bodyPr/>
            <a:lstStyle/>
            <a:p>
              <a:endParaRPr lang="en-US" sz="1200"/>
            </a:p>
          </p:txBody>
        </p:sp>
      </p:grpSp>
      <p:sp>
        <p:nvSpPr>
          <p:cNvPr id="4" name="Freeform 4"/>
          <p:cNvSpPr/>
          <p:nvPr/>
        </p:nvSpPr>
        <p:spPr>
          <a:xfrm>
            <a:off x="9757747" y="-1423743"/>
            <a:ext cx="3496907" cy="3496907"/>
          </a:xfrm>
          <a:custGeom>
            <a:avLst/>
            <a:gdLst/>
            <a:ahLst/>
            <a:cxnLst/>
            <a:rect l="l" t="t" r="r" b="b"/>
            <a:pathLst>
              <a:path w="5245361" h="5245361">
                <a:moveTo>
                  <a:pt x="0" y="0"/>
                </a:moveTo>
                <a:lnTo>
                  <a:pt x="5245362" y="0"/>
                </a:lnTo>
                <a:lnTo>
                  <a:pt x="5245362" y="5245361"/>
                </a:lnTo>
                <a:lnTo>
                  <a:pt x="0" y="5245361"/>
                </a:lnTo>
                <a:lnTo>
                  <a:pt x="0" y="0"/>
                </a:lnTo>
                <a:close/>
              </a:path>
            </a:pathLst>
          </a:custGeom>
          <a:blipFill>
            <a:blip r:embed="rId2"/>
            <a:stretch>
              <a:fillRect/>
            </a:stretch>
          </a:blipFill>
        </p:spPr>
        <p:txBody>
          <a:bodyPr/>
          <a:lstStyle/>
          <a:p>
            <a:endParaRPr lang="en-US" sz="1200"/>
          </a:p>
        </p:txBody>
      </p:sp>
      <p:sp>
        <p:nvSpPr>
          <p:cNvPr id="5" name="TextBox 5"/>
          <p:cNvSpPr txBox="1"/>
          <p:nvPr/>
        </p:nvSpPr>
        <p:spPr>
          <a:xfrm>
            <a:off x="-1574800" y="5777088"/>
            <a:ext cx="6274809" cy="532197"/>
          </a:xfrm>
          <a:prstGeom prst="rect">
            <a:avLst/>
          </a:prstGeom>
        </p:spPr>
        <p:txBody>
          <a:bodyPr lIns="0" tIns="0" rIns="0" bIns="0" rtlCol="0" anchor="t">
            <a:spAutoFit/>
          </a:bodyPr>
          <a:lstStyle/>
          <a:p>
            <a:pPr algn="ctr">
              <a:lnSpc>
                <a:spcPts val="4444"/>
              </a:lnSpc>
              <a:spcBef>
                <a:spcPct val="0"/>
              </a:spcBef>
            </a:pPr>
            <a:r>
              <a:rPr lang="en-US" sz="3220" spc="161">
                <a:solidFill>
                  <a:srgbClr val="282728"/>
                </a:solidFill>
                <a:latin typeface="Red Hat Display Bold"/>
              </a:rPr>
              <a:t>Financials</a:t>
            </a:r>
          </a:p>
        </p:txBody>
      </p:sp>
      <p:sp>
        <p:nvSpPr>
          <p:cNvPr id="7" name="Content Placeholder 2">
            <a:extLst>
              <a:ext uri="{FF2B5EF4-FFF2-40B4-BE49-F238E27FC236}">
                <a16:creationId xmlns:a16="http://schemas.microsoft.com/office/drawing/2014/main" id="{46FF3FA6-B4A5-72DB-7F71-36714A8859E5}"/>
              </a:ext>
            </a:extLst>
          </p:cNvPr>
          <p:cNvSpPr txBox="1">
            <a:spLocks/>
          </p:cNvSpPr>
          <p:nvPr/>
        </p:nvSpPr>
        <p:spPr>
          <a:xfrm>
            <a:off x="1430587" y="537088"/>
            <a:ext cx="8432800" cy="4091517"/>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534"/>
              <a:t>Compensation for clinician based on their home department</a:t>
            </a:r>
          </a:p>
          <a:p>
            <a:pPr lvl="1"/>
            <a:r>
              <a:rPr lang="en-US" sz="8534"/>
              <a:t>Most get a salary with AAMC benchmark rate</a:t>
            </a:r>
          </a:p>
          <a:p>
            <a:pPr lvl="1"/>
            <a:r>
              <a:rPr lang="en-US" sz="8534"/>
              <a:t>We aim for minimum of 6 patients per group to cover this</a:t>
            </a:r>
          </a:p>
          <a:p>
            <a:pPr lvl="1"/>
            <a:endParaRPr lang="en-US" sz="8534"/>
          </a:p>
          <a:p>
            <a:r>
              <a:rPr lang="en-US" sz="8534"/>
              <a:t>Co-Facilitators</a:t>
            </a:r>
          </a:p>
          <a:p>
            <a:pPr lvl="1"/>
            <a:r>
              <a:rPr lang="en-US" sz="8534"/>
              <a:t>GMVs are largely held at hospital-based facilities which charge a facilities fee.  This is the source of funding for contracted providers.</a:t>
            </a:r>
          </a:p>
          <a:p>
            <a:pPr lvl="1"/>
            <a:endParaRPr lang="en-US" sz="8534"/>
          </a:p>
          <a:p>
            <a:r>
              <a:rPr lang="en-US" sz="8534"/>
              <a:t>Coding and Billing</a:t>
            </a:r>
          </a:p>
          <a:p>
            <a:pPr lvl="1"/>
            <a:r>
              <a:rPr lang="en-US" sz="8534"/>
              <a:t>Meeting with compliance and ongoing auditing of billing; documentation support with standardized note templates</a:t>
            </a:r>
          </a:p>
          <a:p>
            <a:pPr lvl="1"/>
            <a:endParaRPr lang="en-US" sz="8534"/>
          </a:p>
          <a:p>
            <a:r>
              <a:rPr lang="en-US" sz="8534"/>
              <a:t>Patients are counseled to check with insurance coverage—most might expect to have a co-pay every session</a:t>
            </a:r>
          </a:p>
          <a:p>
            <a:endParaRPr lang="en-US" sz="2133"/>
          </a:p>
        </p:txBody>
      </p:sp>
      <p:pic>
        <p:nvPicPr>
          <p:cNvPr id="9" name="Picture 8">
            <a:extLst>
              <a:ext uri="{FF2B5EF4-FFF2-40B4-BE49-F238E27FC236}">
                <a16:creationId xmlns:a16="http://schemas.microsoft.com/office/drawing/2014/main" id="{9B8251D8-F1FA-A953-280F-B4C4F94DC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40395"/>
          <a:stretch/>
        </p:blipFill>
        <p:spPr bwMode="auto">
          <a:xfrm>
            <a:off x="9002906" y="5907695"/>
            <a:ext cx="3189094" cy="896955"/>
          </a:xfrm>
          <a:prstGeom prst="rect">
            <a:avLst/>
          </a:prstGeom>
          <a:solidFill>
            <a:schemeClr val="bg1"/>
          </a:solid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54D6-12B5-0EEC-D520-8211894206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482E757-F906-51D8-318F-D008CC7FFBC8}"/>
              </a:ext>
            </a:extLst>
          </p:cNvPr>
          <p:cNvGrpSpPr/>
          <p:nvPr/>
        </p:nvGrpSpPr>
        <p:grpSpPr>
          <a:xfrm>
            <a:off x="0" y="0"/>
            <a:ext cx="2997200" cy="6858000"/>
            <a:chOff x="0" y="0"/>
            <a:chExt cx="1460363" cy="2709333"/>
          </a:xfrm>
        </p:grpSpPr>
        <p:sp>
          <p:nvSpPr>
            <p:cNvPr id="3" name="Freeform 3">
              <a:extLst>
                <a:ext uri="{FF2B5EF4-FFF2-40B4-BE49-F238E27FC236}">
                  <a16:creationId xmlns:a16="http://schemas.microsoft.com/office/drawing/2014/main" id="{60EF6443-AC73-67DB-E7A4-801096393749}"/>
                </a:ext>
              </a:extLst>
            </p:cNvPr>
            <p:cNvSpPr/>
            <p:nvPr/>
          </p:nvSpPr>
          <p:spPr>
            <a:xfrm>
              <a:off x="0" y="0"/>
              <a:ext cx="1460363" cy="2709333"/>
            </a:xfrm>
            <a:custGeom>
              <a:avLst/>
              <a:gdLst/>
              <a:ahLst/>
              <a:cxnLst/>
              <a:rect l="l" t="t" r="r" b="b"/>
              <a:pathLst>
                <a:path w="1460363" h="2709333">
                  <a:moveTo>
                    <a:pt x="0" y="0"/>
                  </a:moveTo>
                  <a:lnTo>
                    <a:pt x="1460363" y="0"/>
                  </a:lnTo>
                  <a:lnTo>
                    <a:pt x="1460363" y="2709333"/>
                  </a:lnTo>
                  <a:lnTo>
                    <a:pt x="0" y="2709333"/>
                  </a:lnTo>
                  <a:close/>
                </a:path>
              </a:pathLst>
            </a:custGeom>
            <a:solidFill>
              <a:srgbClr val="9B0000"/>
            </a:solidFill>
          </p:spPr>
          <p:txBody>
            <a:bodyPr/>
            <a:lstStyle/>
            <a:p>
              <a:endParaRPr lang="en-US" sz="1200"/>
            </a:p>
          </p:txBody>
        </p:sp>
        <p:sp>
          <p:nvSpPr>
            <p:cNvPr id="4" name="TextBox 4">
              <a:extLst>
                <a:ext uri="{FF2B5EF4-FFF2-40B4-BE49-F238E27FC236}">
                  <a16:creationId xmlns:a16="http://schemas.microsoft.com/office/drawing/2014/main" id="{2DED9A99-58DB-5206-A8EF-B53575815401}"/>
                </a:ext>
              </a:extLst>
            </p:cNvPr>
            <p:cNvSpPr txBox="1"/>
            <p:nvPr/>
          </p:nvSpPr>
          <p:spPr>
            <a:xfrm>
              <a:off x="0" y="-57150"/>
              <a:ext cx="1460363" cy="2766483"/>
            </a:xfrm>
            <a:prstGeom prst="rect">
              <a:avLst/>
            </a:prstGeom>
          </p:spPr>
          <p:txBody>
            <a:bodyPr lIns="33867" tIns="33867" rIns="33867" bIns="33867" rtlCol="0" anchor="ctr"/>
            <a:lstStyle/>
            <a:p>
              <a:pPr algn="ctr">
                <a:lnSpc>
                  <a:spcPts val="2421"/>
                </a:lnSpc>
              </a:pPr>
              <a:endParaRPr sz="1200"/>
            </a:p>
          </p:txBody>
        </p:sp>
      </p:grpSp>
      <p:sp>
        <p:nvSpPr>
          <p:cNvPr id="7" name="TextBox 7">
            <a:extLst>
              <a:ext uri="{FF2B5EF4-FFF2-40B4-BE49-F238E27FC236}">
                <a16:creationId xmlns:a16="http://schemas.microsoft.com/office/drawing/2014/main" id="{180EF268-03C5-55A8-31B8-06A9FFC2E0FC}"/>
              </a:ext>
            </a:extLst>
          </p:cNvPr>
          <p:cNvSpPr txBox="1"/>
          <p:nvPr/>
        </p:nvSpPr>
        <p:spPr>
          <a:xfrm>
            <a:off x="0" y="1397001"/>
            <a:ext cx="2997200" cy="532325"/>
          </a:xfrm>
          <a:prstGeom prst="rect">
            <a:avLst/>
          </a:prstGeom>
        </p:spPr>
        <p:txBody>
          <a:bodyPr wrap="square" lIns="0" tIns="0" rIns="0" bIns="0" rtlCol="0" anchor="t">
            <a:spAutoFit/>
          </a:bodyPr>
          <a:lstStyle/>
          <a:p>
            <a:pPr algn="ctr">
              <a:lnSpc>
                <a:spcPts val="4446"/>
              </a:lnSpc>
              <a:spcBef>
                <a:spcPct val="0"/>
              </a:spcBef>
            </a:pPr>
            <a:r>
              <a:rPr lang="en-US" sz="3222" spc="161">
                <a:solidFill>
                  <a:srgbClr val="FDFBFB"/>
                </a:solidFill>
                <a:latin typeface="Red Hat Display Bold"/>
              </a:rPr>
              <a:t>Evaluation</a:t>
            </a:r>
          </a:p>
        </p:txBody>
      </p:sp>
      <p:sp>
        <p:nvSpPr>
          <p:cNvPr id="8" name="AutoShape 2" descr="Text&#10;&#10;Description automatically generated">
            <a:extLst>
              <a:ext uri="{FF2B5EF4-FFF2-40B4-BE49-F238E27FC236}">
                <a16:creationId xmlns:a16="http://schemas.microsoft.com/office/drawing/2014/main" id="{7527325C-4327-4776-4B1D-7DAD5493212B}"/>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sp>
        <p:nvSpPr>
          <p:cNvPr id="6" name="Content Placeholder 2">
            <a:extLst>
              <a:ext uri="{FF2B5EF4-FFF2-40B4-BE49-F238E27FC236}">
                <a16:creationId xmlns:a16="http://schemas.microsoft.com/office/drawing/2014/main" id="{4D7548C3-64E0-8149-DC4D-8F12887D9F26}"/>
              </a:ext>
            </a:extLst>
          </p:cNvPr>
          <p:cNvSpPr txBox="1">
            <a:spLocks/>
          </p:cNvSpPr>
          <p:nvPr/>
        </p:nvSpPr>
        <p:spPr>
          <a:xfrm>
            <a:off x="3200400" y="530417"/>
            <a:ext cx="8636000" cy="493058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t>PROMIS-29</a:t>
            </a:r>
          </a:p>
          <a:p>
            <a:r>
              <a:rPr lang="en-US" sz="2400"/>
              <a:t>Post GMV provider survey looking at clinician perspective on quality of patient interactions, impact on patient wellness, personal fulfillment/joy of practice</a:t>
            </a:r>
          </a:p>
          <a:p>
            <a:r>
              <a:rPr lang="en-US" sz="2400"/>
              <a:t>Pre GMV patient survey assesses how they heard about it, their own goals, baseline self-rating of physical and emotional health, basic demographics</a:t>
            </a:r>
          </a:p>
          <a:p>
            <a:r>
              <a:rPr lang="en-US" sz="2400"/>
              <a:t>Post GMV survey assesses self-rating of physical and emotional health; impact of GMV on health and confidence of self care, understanding of what matters most and quality of life; evaluation of facilitators </a:t>
            </a:r>
          </a:p>
          <a:p>
            <a:r>
              <a:rPr lang="en-US" sz="2400"/>
              <a:t>Looking forward to release of the Personal Whole Health Index! </a:t>
            </a:r>
          </a:p>
          <a:p>
            <a:endParaRPr lang="en-US" sz="2133"/>
          </a:p>
        </p:txBody>
      </p:sp>
      <p:pic>
        <p:nvPicPr>
          <p:cNvPr id="9" name="Picture 8">
            <a:extLst>
              <a:ext uri="{FF2B5EF4-FFF2-40B4-BE49-F238E27FC236}">
                <a16:creationId xmlns:a16="http://schemas.microsoft.com/office/drawing/2014/main" id="{DEDFE782-11E3-64E1-E6F3-615DE9D241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40395"/>
          <a:stretch/>
        </p:blipFill>
        <p:spPr bwMode="auto">
          <a:xfrm>
            <a:off x="9002906" y="5907695"/>
            <a:ext cx="3189094" cy="896955"/>
          </a:xfrm>
          <a:prstGeom prst="rect">
            <a:avLst/>
          </a:prstGeom>
          <a:solidFill>
            <a:schemeClr val="bg1"/>
          </a:solidFill>
        </p:spPr>
      </p:pic>
    </p:spTree>
    <p:extLst>
      <p:ext uri="{BB962C8B-B14F-4D97-AF65-F5344CB8AC3E}">
        <p14:creationId xmlns:p14="http://schemas.microsoft.com/office/powerpoint/2010/main" val="3645753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D9F9-2F2B-85F1-9F12-CFD7E9EBD9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11DF73D-330B-53AE-1EE1-472D5343990A}"/>
              </a:ext>
            </a:extLst>
          </p:cNvPr>
          <p:cNvGrpSpPr/>
          <p:nvPr/>
        </p:nvGrpSpPr>
        <p:grpSpPr>
          <a:xfrm>
            <a:off x="2645" y="4241800"/>
            <a:ext cx="3931920" cy="2616200"/>
            <a:chOff x="0" y="0"/>
            <a:chExt cx="3282950" cy="3282950"/>
          </a:xfrm>
        </p:grpSpPr>
        <p:sp>
          <p:nvSpPr>
            <p:cNvPr id="3" name="Freeform 3">
              <a:extLst>
                <a:ext uri="{FF2B5EF4-FFF2-40B4-BE49-F238E27FC236}">
                  <a16:creationId xmlns:a16="http://schemas.microsoft.com/office/drawing/2014/main" id="{BC299EC7-CAF4-361C-D6A7-779E16D9398F}"/>
                </a:ext>
              </a:extLst>
            </p:cNvPr>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solidFill>
              <a:srgbClr val="C5050C"/>
            </a:solidFill>
            <a:ln w="12700">
              <a:solidFill>
                <a:srgbClr val="000000"/>
              </a:solidFill>
            </a:ln>
          </p:spPr>
          <p:txBody>
            <a:bodyPr/>
            <a:lstStyle/>
            <a:p>
              <a:endParaRPr lang="en-US" sz="1200"/>
            </a:p>
          </p:txBody>
        </p:sp>
      </p:grpSp>
      <p:sp>
        <p:nvSpPr>
          <p:cNvPr id="4" name="Freeform 4">
            <a:extLst>
              <a:ext uri="{FF2B5EF4-FFF2-40B4-BE49-F238E27FC236}">
                <a16:creationId xmlns:a16="http://schemas.microsoft.com/office/drawing/2014/main" id="{39015FD1-9BD6-F5D7-2161-564B9F276F7F}"/>
              </a:ext>
            </a:extLst>
          </p:cNvPr>
          <p:cNvSpPr/>
          <p:nvPr/>
        </p:nvSpPr>
        <p:spPr>
          <a:xfrm>
            <a:off x="9757747" y="-1423743"/>
            <a:ext cx="3496907" cy="3496907"/>
          </a:xfrm>
          <a:custGeom>
            <a:avLst/>
            <a:gdLst/>
            <a:ahLst/>
            <a:cxnLst/>
            <a:rect l="l" t="t" r="r" b="b"/>
            <a:pathLst>
              <a:path w="5245361" h="5245361">
                <a:moveTo>
                  <a:pt x="0" y="0"/>
                </a:moveTo>
                <a:lnTo>
                  <a:pt x="5245362" y="0"/>
                </a:lnTo>
                <a:lnTo>
                  <a:pt x="5245362" y="5245361"/>
                </a:lnTo>
                <a:lnTo>
                  <a:pt x="0" y="5245361"/>
                </a:lnTo>
                <a:lnTo>
                  <a:pt x="0" y="0"/>
                </a:lnTo>
                <a:close/>
              </a:path>
            </a:pathLst>
          </a:custGeom>
          <a:blipFill>
            <a:blip r:embed="rId2"/>
            <a:stretch>
              <a:fillRect/>
            </a:stretch>
          </a:blipFill>
        </p:spPr>
        <p:txBody>
          <a:bodyPr/>
          <a:lstStyle/>
          <a:p>
            <a:endParaRPr lang="en-US" sz="1200"/>
          </a:p>
        </p:txBody>
      </p:sp>
      <p:sp>
        <p:nvSpPr>
          <p:cNvPr id="6" name="Title 1">
            <a:extLst>
              <a:ext uri="{FF2B5EF4-FFF2-40B4-BE49-F238E27FC236}">
                <a16:creationId xmlns:a16="http://schemas.microsoft.com/office/drawing/2014/main" id="{C306744C-382A-9036-389C-E39490B051F0}"/>
              </a:ext>
            </a:extLst>
          </p:cNvPr>
          <p:cNvSpPr txBox="1">
            <a:spLocks/>
          </p:cNvSpPr>
          <p:nvPr/>
        </p:nvSpPr>
        <p:spPr>
          <a:xfrm>
            <a:off x="7725" y="4758889"/>
            <a:ext cx="3931920" cy="1937809"/>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67" b="1"/>
              <a:t>Common themes from clinician and patient interviews</a:t>
            </a:r>
            <a:br>
              <a:rPr lang="en-US" sz="2933" b="1"/>
            </a:br>
            <a:endParaRPr lang="en-US" sz="2933"/>
          </a:p>
        </p:txBody>
      </p:sp>
      <p:sp>
        <p:nvSpPr>
          <p:cNvPr id="9" name="TextBox 8">
            <a:extLst>
              <a:ext uri="{FF2B5EF4-FFF2-40B4-BE49-F238E27FC236}">
                <a16:creationId xmlns:a16="http://schemas.microsoft.com/office/drawing/2014/main" id="{4EB639B4-821C-4E37-AF43-7629EF70F45C}"/>
              </a:ext>
            </a:extLst>
          </p:cNvPr>
          <p:cNvSpPr txBox="1"/>
          <p:nvPr/>
        </p:nvSpPr>
        <p:spPr>
          <a:xfrm>
            <a:off x="152730" y="281940"/>
            <a:ext cx="5527749" cy="3970318"/>
          </a:xfrm>
          <a:prstGeom prst="rect">
            <a:avLst/>
          </a:prstGeom>
          <a:noFill/>
        </p:spPr>
        <p:txBody>
          <a:bodyPr wrap="square" rtlCol="0">
            <a:spAutoFit/>
          </a:bodyPr>
          <a:lstStyle/>
          <a:p>
            <a:pPr marL="190510" indent="-190510">
              <a:buFont typeface="Arial" panose="020B0604020202020204" pitchFamily="34" charset="0"/>
              <a:buChar char="•"/>
            </a:pPr>
            <a:r>
              <a:rPr lang="en-US" sz="3600"/>
              <a:t>Patient autonomy and empowerment</a:t>
            </a:r>
          </a:p>
          <a:p>
            <a:pPr marL="190510" indent="-190510">
              <a:buFont typeface="Arial" panose="020B0604020202020204" pitchFamily="34" charset="0"/>
              <a:buChar char="•"/>
            </a:pPr>
            <a:r>
              <a:rPr lang="en-US" sz="3600"/>
              <a:t>Sense of community</a:t>
            </a:r>
          </a:p>
          <a:p>
            <a:pPr marL="190510" indent="-190510">
              <a:buFont typeface="Arial" panose="020B0604020202020204" pitchFamily="34" charset="0"/>
              <a:buChar char="•"/>
            </a:pPr>
            <a:r>
              <a:rPr lang="en-US" sz="3600"/>
              <a:t>Patient satisfaction</a:t>
            </a:r>
          </a:p>
          <a:p>
            <a:pPr marL="190510" indent="-190510">
              <a:buFont typeface="Arial" panose="020B0604020202020204" pitchFamily="34" charset="0"/>
              <a:buChar char="•"/>
            </a:pPr>
            <a:r>
              <a:rPr lang="en-US" sz="3600"/>
              <a:t>Appreciation for integrative care</a:t>
            </a:r>
          </a:p>
          <a:p>
            <a:pPr marL="190510" indent="-190510">
              <a:buFont typeface="Arial" panose="020B0604020202020204" pitchFamily="34" charset="0"/>
              <a:buChar char="•"/>
            </a:pPr>
            <a:r>
              <a:rPr lang="en-US" sz="3600"/>
              <a:t>Trust</a:t>
            </a:r>
          </a:p>
        </p:txBody>
      </p:sp>
      <p:pic>
        <p:nvPicPr>
          <p:cNvPr id="12" name="Picture 11">
            <a:extLst>
              <a:ext uri="{FF2B5EF4-FFF2-40B4-BE49-F238E27FC236}">
                <a16:creationId xmlns:a16="http://schemas.microsoft.com/office/drawing/2014/main" id="{AE89286F-6482-5895-BAC2-C77B1B1D8FD9}"/>
              </a:ext>
            </a:extLst>
          </p:cNvPr>
          <p:cNvPicPr>
            <a:picLocks noChangeAspect="1"/>
          </p:cNvPicPr>
          <p:nvPr/>
        </p:nvPicPr>
        <p:blipFill>
          <a:blip r:embed="rId3"/>
          <a:srcRect l="62917" t="15926" r="1250" b="23334"/>
          <a:stretch/>
        </p:blipFill>
        <p:spPr>
          <a:xfrm>
            <a:off x="5680479" y="1193800"/>
            <a:ext cx="4368800" cy="4165600"/>
          </a:xfrm>
          <a:prstGeom prst="rect">
            <a:avLst/>
          </a:prstGeom>
        </p:spPr>
      </p:pic>
      <p:pic>
        <p:nvPicPr>
          <p:cNvPr id="10" name="Picture 8">
            <a:extLst>
              <a:ext uri="{FF2B5EF4-FFF2-40B4-BE49-F238E27FC236}">
                <a16:creationId xmlns:a16="http://schemas.microsoft.com/office/drawing/2014/main" id="{215977D4-4D63-2DE5-0F5A-977F6D7F7B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40395"/>
          <a:stretch/>
        </p:blipFill>
        <p:spPr bwMode="auto">
          <a:xfrm>
            <a:off x="9002906" y="5907695"/>
            <a:ext cx="3189094" cy="896955"/>
          </a:xfrm>
          <a:prstGeom prst="rect">
            <a:avLst/>
          </a:prstGeom>
          <a:solidFill>
            <a:schemeClr val="bg1"/>
          </a:solidFill>
        </p:spPr>
      </p:pic>
    </p:spTree>
    <p:extLst>
      <p:ext uri="{BB962C8B-B14F-4D97-AF65-F5344CB8AC3E}">
        <p14:creationId xmlns:p14="http://schemas.microsoft.com/office/powerpoint/2010/main" val="417390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7D079-F0C9-AA42-8DBA-E07B1CE2E998}"/>
              </a:ext>
            </a:extLst>
          </p:cNvPr>
          <p:cNvSpPr/>
          <p:nvPr/>
        </p:nvSpPr>
        <p:spPr>
          <a:xfrm>
            <a:off x="0" y="2294834"/>
            <a:ext cx="9846366" cy="2268332"/>
          </a:xfrm>
          <a:prstGeom prst="rect">
            <a:avLst/>
          </a:prstGeom>
          <a:solidFill>
            <a:srgbClr val="15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091934-07F6-5245-8B9C-CF5A03EA1D25}"/>
              </a:ext>
            </a:extLst>
          </p:cNvPr>
          <p:cNvSpPr>
            <a:spLocks noGrp="1"/>
          </p:cNvSpPr>
          <p:nvPr>
            <p:ph type="ctrTitle"/>
          </p:nvPr>
        </p:nvSpPr>
        <p:spPr>
          <a:xfrm>
            <a:off x="225287" y="2628175"/>
            <a:ext cx="9529141" cy="1601650"/>
          </a:xfrm>
        </p:spPr>
        <p:txBody>
          <a:bodyPr>
            <a:normAutofit/>
          </a:bodyPr>
          <a:lstStyle/>
          <a:p>
            <a:pPr algn="l"/>
            <a:r>
              <a:rPr lang="en-US" sz="4800">
                <a:solidFill>
                  <a:schemeClr val="bg1"/>
                </a:solidFill>
                <a:latin typeface="Garamond"/>
              </a:rPr>
              <a:t>OCIH Vanderbilt </a:t>
            </a:r>
            <a:br>
              <a:rPr lang="en-US" sz="4800">
                <a:solidFill>
                  <a:schemeClr val="bg1"/>
                </a:solidFill>
                <a:latin typeface="Garamond"/>
              </a:rPr>
            </a:br>
            <a:r>
              <a:rPr lang="en-US" sz="2800">
                <a:solidFill>
                  <a:schemeClr val="bg1"/>
                </a:solidFill>
                <a:latin typeface="Garamond"/>
              </a:rPr>
              <a:t>Gurjeet Birdee, MD</a:t>
            </a:r>
            <a:br>
              <a:rPr lang="en-US" sz="2800">
                <a:solidFill>
                  <a:schemeClr val="bg1"/>
                </a:solidFill>
                <a:latin typeface="Garamond"/>
              </a:rPr>
            </a:br>
            <a:r>
              <a:rPr lang="en-US" sz="2800">
                <a:solidFill>
                  <a:schemeClr val="bg1"/>
                </a:solidFill>
                <a:latin typeface="Garamond"/>
              </a:rPr>
              <a:t>Katy Hansen, PhD</a:t>
            </a:r>
            <a:endParaRPr lang="en-US" sz="2800">
              <a:solidFill>
                <a:schemeClr val="bg1"/>
              </a:solidFill>
            </a:endParaRPr>
          </a:p>
        </p:txBody>
      </p:sp>
    </p:spTree>
    <p:extLst>
      <p:ext uri="{BB962C8B-B14F-4D97-AF65-F5344CB8AC3E}">
        <p14:creationId xmlns:p14="http://schemas.microsoft.com/office/powerpoint/2010/main" val="2087249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61BF-7A1C-4A98-1896-A691A362E42D}"/>
              </a:ext>
            </a:extLst>
          </p:cNvPr>
          <p:cNvSpPr>
            <a:spLocks noGrp="1"/>
          </p:cNvSpPr>
          <p:nvPr>
            <p:ph type="title"/>
          </p:nvPr>
        </p:nvSpPr>
        <p:spPr/>
        <p:txBody>
          <a:bodyPr/>
          <a:lstStyle/>
          <a:p>
            <a:r>
              <a:rPr lang="en-US"/>
              <a:t>Vanderbilt IMGV Snapshot: Billable group visits</a:t>
            </a:r>
          </a:p>
        </p:txBody>
      </p:sp>
      <p:sp>
        <p:nvSpPr>
          <p:cNvPr id="3" name="Content Placeholder 2">
            <a:extLst>
              <a:ext uri="{FF2B5EF4-FFF2-40B4-BE49-F238E27FC236}">
                <a16:creationId xmlns:a16="http://schemas.microsoft.com/office/drawing/2014/main" id="{E0C0B7A4-597B-F1F2-AADC-BF31912DED52}"/>
              </a:ext>
            </a:extLst>
          </p:cNvPr>
          <p:cNvSpPr>
            <a:spLocks noGrp="1"/>
          </p:cNvSpPr>
          <p:nvPr>
            <p:ph idx="1"/>
          </p:nvPr>
        </p:nvSpPr>
        <p:spPr>
          <a:xfrm>
            <a:off x="282221" y="3874030"/>
            <a:ext cx="10972800" cy="4525963"/>
          </a:xfrm>
        </p:spPr>
        <p:txBody>
          <a:bodyPr>
            <a:normAutofit/>
          </a:bodyPr>
          <a:lstStyle/>
          <a:p>
            <a:pPr lvl="1"/>
            <a:endParaRPr lang="en-US" sz="1600">
              <a:ea typeface="+mn-lt"/>
              <a:cs typeface="+mn-lt"/>
            </a:endParaRPr>
          </a:p>
          <a:p>
            <a:pPr marL="0" indent="0">
              <a:buNone/>
            </a:pPr>
            <a:r>
              <a:rPr lang="en-US" sz="2400">
                <a:ea typeface="+mn-lt"/>
                <a:cs typeface="+mn-lt"/>
              </a:rPr>
              <a:t>We currently offer 13 different integrative medical and psych group visits</a:t>
            </a:r>
          </a:p>
          <a:p>
            <a:pPr lvl="1"/>
            <a:r>
              <a:rPr lang="en-US" sz="2000">
                <a:ea typeface="+mn-lt"/>
                <a:cs typeface="+mn-lt"/>
              </a:rPr>
              <a:t>Condition specific (Chronic pain, Hypermobility Syndrome)</a:t>
            </a:r>
          </a:p>
          <a:p>
            <a:pPr lvl="1"/>
            <a:r>
              <a:rPr lang="en-US" sz="2000">
                <a:ea typeface="+mn-lt"/>
                <a:cs typeface="+mn-lt"/>
              </a:rPr>
              <a:t>Mindfulness (Mindful Self Compassion, Mindfulness Based Cognitive Therapy, Mindfulness Skills)</a:t>
            </a:r>
          </a:p>
          <a:p>
            <a:pPr lvl="1"/>
            <a:r>
              <a:rPr lang="en-US" sz="2000">
                <a:ea typeface="+mn-lt"/>
                <a:cs typeface="+mn-lt"/>
              </a:rPr>
              <a:t>Hypnosis (for Stress, for Chronic Pain) </a:t>
            </a:r>
          </a:p>
          <a:p>
            <a:pPr lvl="1"/>
            <a:r>
              <a:rPr lang="en-US" sz="2000">
                <a:ea typeface="+mn-lt"/>
                <a:cs typeface="+mn-lt"/>
              </a:rPr>
              <a:t>Culinary Medicine (Anti-inflammatory cooking) </a:t>
            </a:r>
          </a:p>
          <a:p>
            <a:endParaRPr lang="en-US"/>
          </a:p>
        </p:txBody>
      </p:sp>
      <p:pic>
        <p:nvPicPr>
          <p:cNvPr id="4" name="Content Placeholder 3">
            <a:extLst>
              <a:ext uri="{FF2B5EF4-FFF2-40B4-BE49-F238E27FC236}">
                <a16:creationId xmlns:a16="http://schemas.microsoft.com/office/drawing/2014/main" id="{8137C586-8FC4-4170-C32A-715967E59309}"/>
              </a:ext>
            </a:extLst>
          </p:cNvPr>
          <p:cNvPicPr>
            <a:picLocks noChangeAspect="1"/>
          </p:cNvPicPr>
          <p:nvPr/>
        </p:nvPicPr>
        <p:blipFill>
          <a:blip r:embed="rId3"/>
          <a:stretch>
            <a:fillRect/>
          </a:stretch>
        </p:blipFill>
        <p:spPr>
          <a:xfrm>
            <a:off x="282221" y="2366897"/>
            <a:ext cx="10972800" cy="1507133"/>
          </a:xfrm>
          <a:prstGeom prst="rect">
            <a:avLst/>
          </a:prstGeom>
        </p:spPr>
      </p:pic>
      <p:sp>
        <p:nvSpPr>
          <p:cNvPr id="5" name="TextBox 4">
            <a:extLst>
              <a:ext uri="{FF2B5EF4-FFF2-40B4-BE49-F238E27FC236}">
                <a16:creationId xmlns:a16="http://schemas.microsoft.com/office/drawing/2014/main" id="{0A658F4C-ADD7-A6A0-9C54-F9C1238B91DC}"/>
              </a:ext>
            </a:extLst>
          </p:cNvPr>
          <p:cNvSpPr txBox="1"/>
          <p:nvPr/>
        </p:nvSpPr>
        <p:spPr>
          <a:xfrm>
            <a:off x="282221" y="1628233"/>
            <a:ext cx="8861144" cy="738664"/>
          </a:xfrm>
          <a:prstGeom prst="rect">
            <a:avLst/>
          </a:prstGeom>
          <a:noFill/>
        </p:spPr>
        <p:txBody>
          <a:bodyPr wrap="none" rtlCol="0">
            <a:spAutoFit/>
          </a:bodyPr>
          <a:lstStyle/>
          <a:p>
            <a:pPr marR="0" lvl="0" algn="l" defTabSz="457127"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a:ln>
                  <a:noFill/>
                </a:ln>
                <a:solidFill>
                  <a:prstClr val="black"/>
                </a:solidFill>
                <a:effectLst/>
                <a:uLnTx/>
                <a:uFillTx/>
                <a:latin typeface="Calibri"/>
                <a:ea typeface="+mn-lt"/>
                <a:cs typeface="Calibri"/>
              </a:rPr>
              <a:t>Billable groups are led by Nurse Practitioners, Physician, Psychologists</a:t>
            </a:r>
          </a:p>
          <a:p>
            <a:endParaRPr lang="en-US"/>
          </a:p>
        </p:txBody>
      </p:sp>
    </p:spTree>
    <p:extLst>
      <p:ext uri="{BB962C8B-B14F-4D97-AF65-F5344CB8AC3E}">
        <p14:creationId xmlns:p14="http://schemas.microsoft.com/office/powerpoint/2010/main" val="2333557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E7E8-571A-1642-2855-99C7A854F5C1}"/>
              </a:ext>
            </a:extLst>
          </p:cNvPr>
          <p:cNvSpPr>
            <a:spLocks noGrp="1"/>
          </p:cNvSpPr>
          <p:nvPr>
            <p:ph type="title"/>
          </p:nvPr>
        </p:nvSpPr>
        <p:spPr/>
        <p:txBody>
          <a:bodyPr/>
          <a:lstStyle/>
          <a:p>
            <a:r>
              <a:rPr lang="en-US"/>
              <a:t>Group Format</a:t>
            </a:r>
          </a:p>
        </p:txBody>
      </p:sp>
      <p:sp>
        <p:nvSpPr>
          <p:cNvPr id="3" name="Content Placeholder 2">
            <a:extLst>
              <a:ext uri="{FF2B5EF4-FFF2-40B4-BE49-F238E27FC236}">
                <a16:creationId xmlns:a16="http://schemas.microsoft.com/office/drawing/2014/main" id="{2DB546AD-F244-3628-2487-B80CE90C4493}"/>
              </a:ext>
            </a:extLst>
          </p:cNvPr>
          <p:cNvSpPr>
            <a:spLocks noGrp="1"/>
          </p:cNvSpPr>
          <p:nvPr>
            <p:ph idx="1"/>
          </p:nvPr>
        </p:nvSpPr>
        <p:spPr/>
        <p:txBody>
          <a:bodyPr>
            <a:normAutofit lnSpcReduction="10000"/>
          </a:bodyPr>
          <a:lstStyle/>
          <a:p>
            <a:r>
              <a:rPr lang="en-US" sz="2600">
                <a:ea typeface="+mn-lt"/>
                <a:cs typeface="+mn-lt"/>
              </a:rPr>
              <a:t>Telehealth: Over 90% of groups are offered via telehealth at Vanderbilt </a:t>
            </a:r>
          </a:p>
          <a:p>
            <a:pPr lvl="1"/>
            <a:r>
              <a:rPr lang="en-US" sz="2600">
                <a:ea typeface="+mn-lt"/>
                <a:cs typeface="+mn-lt"/>
              </a:rPr>
              <a:t>Some clinicians licensed multiple states to expand access (primarily Kentucky) </a:t>
            </a:r>
          </a:p>
          <a:p>
            <a:pPr lvl="1"/>
            <a:r>
              <a:rPr lang="en-US" sz="2600">
                <a:ea typeface="+mn-lt"/>
                <a:cs typeface="+mn-lt"/>
              </a:rPr>
              <a:t>Pros and cons of telehealth</a:t>
            </a:r>
          </a:p>
          <a:p>
            <a:r>
              <a:rPr lang="en-US" sz="2600">
                <a:ea typeface="+mn-lt"/>
                <a:cs typeface="+mn-lt"/>
              </a:rPr>
              <a:t>In-person: Basics of Breathing, Yoga</a:t>
            </a:r>
          </a:p>
          <a:p>
            <a:r>
              <a:rPr lang="en-US" sz="2600">
                <a:ea typeface="+mn-lt"/>
                <a:cs typeface="+mn-lt"/>
              </a:rPr>
              <a:t>Hybrid: Taichi- Skill set for tracking and supporting in-person and online participants</a:t>
            </a:r>
          </a:p>
          <a:p>
            <a:r>
              <a:rPr lang="en-US" sz="2600">
                <a:ea typeface="+mn-lt"/>
                <a:cs typeface="+mn-lt"/>
              </a:rPr>
              <a:t>Dosage of Care</a:t>
            </a:r>
            <a:endParaRPr lang="en-US" sz="2600"/>
          </a:p>
          <a:p>
            <a:pPr lvl="1"/>
            <a:r>
              <a:rPr lang="en-US" sz="2600">
                <a:ea typeface="+mn-lt"/>
                <a:cs typeface="+mn-lt"/>
              </a:rPr>
              <a:t>Single-session groups</a:t>
            </a:r>
          </a:p>
          <a:p>
            <a:pPr lvl="1"/>
            <a:r>
              <a:rPr lang="en-US" sz="2600">
                <a:ea typeface="+mn-lt"/>
                <a:cs typeface="+mn-lt"/>
              </a:rPr>
              <a:t>4-8 week groups</a:t>
            </a:r>
          </a:p>
          <a:p>
            <a:pPr marL="457127" lvl="1" indent="0">
              <a:buNone/>
            </a:pPr>
            <a:endParaRPr lang="en-US" sz="2000">
              <a:ea typeface="+mn-lt"/>
              <a:cs typeface="+mn-lt"/>
            </a:endParaRPr>
          </a:p>
          <a:p>
            <a:pPr lvl="1"/>
            <a:endParaRPr lang="en-US" sz="2000">
              <a:ea typeface="+mn-lt"/>
              <a:cs typeface="+mn-lt"/>
            </a:endParaRPr>
          </a:p>
          <a:p>
            <a:endParaRPr lang="en-US"/>
          </a:p>
        </p:txBody>
      </p:sp>
    </p:spTree>
    <p:extLst>
      <p:ext uri="{BB962C8B-B14F-4D97-AF65-F5344CB8AC3E}">
        <p14:creationId xmlns:p14="http://schemas.microsoft.com/office/powerpoint/2010/main" val="4105487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72AC-72E9-DCAB-1BAE-054F99A2B9CB}"/>
              </a:ext>
            </a:extLst>
          </p:cNvPr>
          <p:cNvSpPr>
            <a:spLocks noGrp="1"/>
          </p:cNvSpPr>
          <p:nvPr>
            <p:ph type="title"/>
          </p:nvPr>
        </p:nvSpPr>
        <p:spPr/>
        <p:txBody>
          <a:bodyPr anchor="t">
            <a:normAutofit/>
          </a:bodyPr>
          <a:lstStyle/>
          <a:p>
            <a:r>
              <a:rPr lang="en-US"/>
              <a:t>Snapshot: 2024 Integrative Medical Group Visits at Vanderbilt</a:t>
            </a:r>
          </a:p>
        </p:txBody>
      </p:sp>
      <p:pic>
        <p:nvPicPr>
          <p:cNvPr id="7" name="Picture 6">
            <a:extLst>
              <a:ext uri="{FF2B5EF4-FFF2-40B4-BE49-F238E27FC236}">
                <a16:creationId xmlns:a16="http://schemas.microsoft.com/office/drawing/2014/main" id="{86547284-0812-5C1E-88A3-59112C9FB2D2}"/>
              </a:ext>
            </a:extLst>
          </p:cNvPr>
          <p:cNvPicPr>
            <a:picLocks noChangeAspect="1"/>
          </p:cNvPicPr>
          <p:nvPr/>
        </p:nvPicPr>
        <p:blipFill>
          <a:blip r:embed="rId3"/>
          <a:stretch>
            <a:fillRect/>
          </a:stretch>
        </p:blipFill>
        <p:spPr>
          <a:xfrm>
            <a:off x="486405" y="1149317"/>
            <a:ext cx="8962395" cy="5153376"/>
          </a:xfrm>
          <a:prstGeom prst="rect">
            <a:avLst/>
          </a:prstGeom>
          <a:noFill/>
        </p:spPr>
      </p:pic>
    </p:spTree>
    <p:extLst>
      <p:ext uri="{BB962C8B-B14F-4D97-AF65-F5344CB8AC3E}">
        <p14:creationId xmlns:p14="http://schemas.microsoft.com/office/powerpoint/2010/main" val="2699419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1C0A-ADAF-DADB-E55D-6F69659DFCD1}"/>
              </a:ext>
            </a:extLst>
          </p:cNvPr>
          <p:cNvSpPr>
            <a:spLocks noGrp="1"/>
          </p:cNvSpPr>
          <p:nvPr>
            <p:ph type="title"/>
          </p:nvPr>
        </p:nvSpPr>
        <p:spPr/>
        <p:txBody>
          <a:bodyPr/>
          <a:lstStyle/>
          <a:p>
            <a:r>
              <a:rPr lang="en-US"/>
              <a:t>Building a Cohesive Program</a:t>
            </a:r>
          </a:p>
        </p:txBody>
      </p:sp>
      <p:sp>
        <p:nvSpPr>
          <p:cNvPr id="3" name="Content Placeholder 2">
            <a:extLst>
              <a:ext uri="{FF2B5EF4-FFF2-40B4-BE49-F238E27FC236}">
                <a16:creationId xmlns:a16="http://schemas.microsoft.com/office/drawing/2014/main" id="{11FFC323-267E-B140-D7AE-62308C07B8DD}"/>
              </a:ext>
            </a:extLst>
          </p:cNvPr>
          <p:cNvSpPr>
            <a:spLocks noGrp="1"/>
          </p:cNvSpPr>
          <p:nvPr>
            <p:ph idx="1"/>
          </p:nvPr>
        </p:nvSpPr>
        <p:spPr/>
        <p:txBody>
          <a:bodyPr>
            <a:normAutofit/>
          </a:bodyPr>
          <a:lstStyle/>
          <a:p>
            <a:r>
              <a:rPr lang="en-US" sz="2400"/>
              <a:t>Professional Development for Group Facilitators</a:t>
            </a:r>
          </a:p>
          <a:p>
            <a:pPr lvl="1"/>
            <a:r>
              <a:rPr lang="en-US" sz="2400"/>
              <a:t>Quarterly Group Facilitator Meetings</a:t>
            </a:r>
          </a:p>
          <a:p>
            <a:pPr lvl="2"/>
            <a:r>
              <a:rPr lang="en-US" sz="2000"/>
              <a:t>Review group evaluation feedback</a:t>
            </a:r>
          </a:p>
          <a:p>
            <a:pPr lvl="2"/>
            <a:r>
              <a:rPr lang="en-US" sz="2000"/>
              <a:t>Best practices for group facilitation skills</a:t>
            </a:r>
          </a:p>
          <a:p>
            <a:pPr lvl="1"/>
            <a:r>
              <a:rPr lang="en-US" sz="2400"/>
              <a:t>Refining group processes- One additional hour of admin time blocked for group visits</a:t>
            </a:r>
          </a:p>
          <a:p>
            <a:pPr lvl="1"/>
            <a:r>
              <a:rPr lang="en-US" sz="2400">
                <a:ea typeface="+mn-lt"/>
                <a:cs typeface="+mn-lt"/>
              </a:rPr>
              <a:t>Cross training facilitators so more than one clinician can deliver each medical group</a:t>
            </a:r>
          </a:p>
          <a:p>
            <a:pPr lvl="1"/>
            <a:r>
              <a:rPr lang="en-US" sz="2400">
                <a:ea typeface="+mn-lt"/>
                <a:cs typeface="+mn-lt"/>
              </a:rPr>
              <a:t>Inter-professional cross training- some groups can be led by nurse practitioner or a psychologist- allows for wider patient access due to different billing capacities of different roles</a:t>
            </a:r>
            <a:endParaRPr lang="en-US" sz="2400"/>
          </a:p>
          <a:p>
            <a:endParaRPr lang="en-US"/>
          </a:p>
        </p:txBody>
      </p:sp>
    </p:spTree>
    <p:extLst>
      <p:ext uri="{BB962C8B-B14F-4D97-AF65-F5344CB8AC3E}">
        <p14:creationId xmlns:p14="http://schemas.microsoft.com/office/powerpoint/2010/main" val="3212905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A713-E638-56B6-9826-978E407B5E05}"/>
              </a:ext>
            </a:extLst>
          </p:cNvPr>
          <p:cNvSpPr>
            <a:spLocks noGrp="1"/>
          </p:cNvSpPr>
          <p:nvPr>
            <p:ph type="title"/>
          </p:nvPr>
        </p:nvSpPr>
        <p:spPr/>
        <p:txBody>
          <a:bodyPr/>
          <a:lstStyle/>
          <a:p>
            <a:r>
              <a:rPr lang="en-US"/>
              <a:t>Administrative Support</a:t>
            </a:r>
          </a:p>
        </p:txBody>
      </p:sp>
      <p:sp>
        <p:nvSpPr>
          <p:cNvPr id="3" name="Content Placeholder 2">
            <a:extLst>
              <a:ext uri="{FF2B5EF4-FFF2-40B4-BE49-F238E27FC236}">
                <a16:creationId xmlns:a16="http://schemas.microsoft.com/office/drawing/2014/main" id="{CB3FF3EF-92DA-2847-8F91-CB070F36C5F8}"/>
              </a:ext>
            </a:extLst>
          </p:cNvPr>
          <p:cNvSpPr>
            <a:spLocks noGrp="1"/>
          </p:cNvSpPr>
          <p:nvPr>
            <p:ph idx="1"/>
          </p:nvPr>
        </p:nvSpPr>
        <p:spPr/>
        <p:txBody>
          <a:bodyPr/>
          <a:lstStyle/>
          <a:p>
            <a:pPr lvl="1"/>
            <a:r>
              <a:rPr lang="en-US" sz="2400"/>
              <a:t>Program Manager 50% effort dedicated to supporting group visits (medical, psych, yoga, Taichi)</a:t>
            </a:r>
          </a:p>
          <a:p>
            <a:pPr lvl="1"/>
            <a:r>
              <a:rPr lang="en-US" sz="2400"/>
              <a:t>Evolution of program manager role over time- </a:t>
            </a:r>
          </a:p>
          <a:p>
            <a:pPr lvl="2"/>
            <a:r>
              <a:rPr lang="en-US" sz="2000"/>
              <a:t>clinical screening role (RN)</a:t>
            </a:r>
          </a:p>
          <a:p>
            <a:pPr lvl="2"/>
            <a:r>
              <a:rPr lang="en-US" sz="2000"/>
              <a:t>marketing role (business administrator)</a:t>
            </a:r>
          </a:p>
          <a:p>
            <a:pPr lvl="2"/>
            <a:r>
              <a:rPr lang="en-US" sz="2000"/>
              <a:t>team effort (all admin schedules)</a:t>
            </a:r>
          </a:p>
          <a:p>
            <a:pPr lvl="2"/>
            <a:r>
              <a:rPr lang="en-US" sz="2000"/>
              <a:t>Current: Program Manager, cost covered by clinic budget</a:t>
            </a:r>
          </a:p>
          <a:p>
            <a:endParaRPr lang="en-US"/>
          </a:p>
        </p:txBody>
      </p:sp>
    </p:spTree>
    <p:extLst>
      <p:ext uri="{BB962C8B-B14F-4D97-AF65-F5344CB8AC3E}">
        <p14:creationId xmlns:p14="http://schemas.microsoft.com/office/powerpoint/2010/main" val="527063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58493C-4513-E359-E4D1-D8EEFAAD1A01}"/>
              </a:ext>
            </a:extLst>
          </p:cNvPr>
          <p:cNvSpPr>
            <a:spLocks noGrp="1"/>
          </p:cNvSpPr>
          <p:nvPr>
            <p:ph type="title"/>
          </p:nvPr>
        </p:nvSpPr>
        <p:spPr/>
        <p:txBody>
          <a:bodyPr anchor="t">
            <a:normAutofit/>
          </a:bodyPr>
          <a:lstStyle/>
          <a:p>
            <a:r>
              <a:rPr lang="en-US"/>
              <a:t>Documentation</a:t>
            </a:r>
          </a:p>
        </p:txBody>
      </p:sp>
      <p:sp>
        <p:nvSpPr>
          <p:cNvPr id="11" name="Text Placeholder 3">
            <a:extLst>
              <a:ext uri="{FF2B5EF4-FFF2-40B4-BE49-F238E27FC236}">
                <a16:creationId xmlns:a16="http://schemas.microsoft.com/office/drawing/2014/main" id="{1C3B9812-446B-7EBB-457E-DF103A0F1B37}"/>
              </a:ext>
            </a:extLst>
          </p:cNvPr>
          <p:cNvSpPr>
            <a:spLocks noGrp="1"/>
          </p:cNvSpPr>
          <p:nvPr>
            <p:ph idx="1"/>
          </p:nvPr>
        </p:nvSpPr>
        <p:spPr/>
        <p:txBody>
          <a:bodyPr>
            <a:normAutofit/>
          </a:bodyPr>
          <a:lstStyle/>
          <a:p>
            <a:pPr marL="0" indent="0">
              <a:lnSpc>
                <a:spcPct val="90000"/>
              </a:lnSpc>
              <a:buNone/>
            </a:pPr>
            <a:r>
              <a:rPr lang="en-US" sz="2200" b="1"/>
              <a:t>Subjective: </a:t>
            </a:r>
            <a:r>
              <a:rPr lang="en-US" sz="2200"/>
              <a:t>Document individual check in and anything that may come up in course of visit discussion.</a:t>
            </a:r>
          </a:p>
          <a:p>
            <a:pPr>
              <a:lnSpc>
                <a:spcPct val="90000"/>
              </a:lnSpc>
            </a:pPr>
            <a:endParaRPr lang="en-US" sz="2200"/>
          </a:p>
          <a:p>
            <a:pPr marL="0" indent="0">
              <a:lnSpc>
                <a:spcPct val="90000"/>
              </a:lnSpc>
              <a:buNone/>
            </a:pPr>
            <a:r>
              <a:rPr lang="en-US" sz="2200" b="1"/>
              <a:t>Objective: </a:t>
            </a:r>
          </a:p>
          <a:p>
            <a:pPr>
              <a:lnSpc>
                <a:spcPct val="90000"/>
              </a:lnSpc>
            </a:pPr>
            <a:r>
              <a:rPr lang="en-US" sz="2200"/>
              <a:t>Vitals</a:t>
            </a:r>
          </a:p>
          <a:p>
            <a:pPr>
              <a:lnSpc>
                <a:spcPct val="90000"/>
              </a:lnSpc>
            </a:pPr>
            <a:r>
              <a:rPr lang="en-US" sz="2200"/>
              <a:t>Physical exam</a:t>
            </a:r>
          </a:p>
          <a:p>
            <a:pPr>
              <a:lnSpc>
                <a:spcPct val="90000"/>
              </a:lnSpc>
            </a:pPr>
            <a:endParaRPr lang="en-US" sz="2200"/>
          </a:p>
          <a:p>
            <a:pPr marL="0" indent="0">
              <a:lnSpc>
                <a:spcPct val="90000"/>
              </a:lnSpc>
              <a:buNone/>
            </a:pPr>
            <a:r>
              <a:rPr lang="en-US" sz="2200" b="1"/>
              <a:t>Impression/Plan: </a:t>
            </a:r>
          </a:p>
          <a:p>
            <a:pPr>
              <a:lnSpc>
                <a:spcPct val="90000"/>
              </a:lnSpc>
            </a:pPr>
            <a:r>
              <a:rPr lang="en-US" sz="2200"/>
              <a:t>Condition addressed</a:t>
            </a:r>
          </a:p>
          <a:p>
            <a:pPr>
              <a:lnSpc>
                <a:spcPct val="90000"/>
              </a:lnSpc>
            </a:pPr>
            <a:r>
              <a:rPr lang="en-US" sz="2200"/>
              <a:t>Overview of what happened in the visit</a:t>
            </a:r>
          </a:p>
          <a:p>
            <a:pPr>
              <a:lnSpc>
                <a:spcPct val="90000"/>
              </a:lnSpc>
            </a:pPr>
            <a:r>
              <a:rPr lang="en-US" sz="2200"/>
              <a:t>Any individual plan details (homework, </a:t>
            </a:r>
            <a:r>
              <a:rPr lang="en-US" sz="2200" err="1"/>
              <a:t>etc</a:t>
            </a:r>
            <a:r>
              <a:rPr lang="en-US" sz="2200"/>
              <a:t>)</a:t>
            </a:r>
          </a:p>
        </p:txBody>
      </p:sp>
      <p:pic>
        <p:nvPicPr>
          <p:cNvPr id="7" name="Picture 6">
            <a:extLst>
              <a:ext uri="{FF2B5EF4-FFF2-40B4-BE49-F238E27FC236}">
                <a16:creationId xmlns:a16="http://schemas.microsoft.com/office/drawing/2014/main" id="{4BC68587-9A12-DD19-06DC-E3D964EC0B86}"/>
              </a:ext>
            </a:extLst>
          </p:cNvPr>
          <p:cNvPicPr>
            <a:picLocks noChangeAspect="1"/>
          </p:cNvPicPr>
          <p:nvPr/>
        </p:nvPicPr>
        <p:blipFill>
          <a:blip r:embed="rId3"/>
          <a:stretch>
            <a:fillRect/>
          </a:stretch>
        </p:blipFill>
        <p:spPr>
          <a:xfrm>
            <a:off x="6779173" y="132429"/>
            <a:ext cx="5108027" cy="6486385"/>
          </a:xfrm>
          <a:prstGeom prst="rect">
            <a:avLst/>
          </a:prstGeom>
          <a:noFill/>
        </p:spPr>
      </p:pic>
    </p:spTree>
    <p:extLst>
      <p:ext uri="{BB962C8B-B14F-4D97-AF65-F5344CB8AC3E}">
        <p14:creationId xmlns:p14="http://schemas.microsoft.com/office/powerpoint/2010/main" val="323168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9B39-168E-314E-92A0-7A27E922B9F0}"/>
              </a:ext>
            </a:extLst>
          </p:cNvPr>
          <p:cNvSpPr>
            <a:spLocks noGrp="1"/>
          </p:cNvSpPr>
          <p:nvPr>
            <p:ph type="title"/>
          </p:nvPr>
        </p:nvSpPr>
        <p:spPr>
          <a:xfrm>
            <a:off x="743645" y="431869"/>
            <a:ext cx="10515600" cy="546877"/>
          </a:xfrm>
        </p:spPr>
        <p:txBody>
          <a:bodyPr>
            <a:normAutofit fontScale="90000"/>
          </a:bodyPr>
          <a:lstStyle/>
          <a:p>
            <a:r>
              <a:rPr lang="en-US" sz="3600">
                <a:solidFill>
                  <a:schemeClr val="tx2"/>
                </a:solidFill>
                <a:latin typeface="Garamond"/>
              </a:rPr>
              <a:t>Overview of The Collaborative: Research, Education, and Clinics</a:t>
            </a:r>
          </a:p>
        </p:txBody>
      </p:sp>
      <p:pic>
        <p:nvPicPr>
          <p:cNvPr id="3" name="Picture 2" descr="A logo with a circle and blue text&#10;&#10;AI-generated content may be incorrect.">
            <a:extLst>
              <a:ext uri="{FF2B5EF4-FFF2-40B4-BE49-F238E27FC236}">
                <a16:creationId xmlns:a16="http://schemas.microsoft.com/office/drawing/2014/main" id="{0BF47AFF-510A-5D48-6E65-57F6D73CD303}"/>
              </a:ext>
            </a:extLst>
          </p:cNvPr>
          <p:cNvPicPr>
            <a:picLocks noChangeAspect="1"/>
          </p:cNvPicPr>
          <p:nvPr/>
        </p:nvPicPr>
        <p:blipFill>
          <a:blip r:embed="rId3"/>
          <a:stretch>
            <a:fillRect/>
          </a:stretch>
        </p:blipFill>
        <p:spPr>
          <a:xfrm>
            <a:off x="3614437" y="2971075"/>
            <a:ext cx="4393111" cy="1948175"/>
          </a:xfrm>
          <a:prstGeom prst="rect">
            <a:avLst/>
          </a:prstGeom>
        </p:spPr>
      </p:pic>
      <p:pic>
        <p:nvPicPr>
          <p:cNvPr id="4" name="Picture 3" descr="A logo for a university&#10;&#10;AI-generated content may be incorrect.">
            <a:extLst>
              <a:ext uri="{FF2B5EF4-FFF2-40B4-BE49-F238E27FC236}">
                <a16:creationId xmlns:a16="http://schemas.microsoft.com/office/drawing/2014/main" id="{01A4E54A-CA43-9151-6868-9A9A1A0934F1}"/>
              </a:ext>
            </a:extLst>
          </p:cNvPr>
          <p:cNvPicPr>
            <a:picLocks noChangeAspect="1"/>
          </p:cNvPicPr>
          <p:nvPr/>
        </p:nvPicPr>
        <p:blipFill>
          <a:blip r:embed="rId4"/>
          <a:stretch>
            <a:fillRect/>
          </a:stretch>
        </p:blipFill>
        <p:spPr>
          <a:xfrm>
            <a:off x="2871398" y="1589656"/>
            <a:ext cx="2537114" cy="1063337"/>
          </a:xfrm>
          <a:prstGeom prst="rect">
            <a:avLst/>
          </a:prstGeom>
        </p:spPr>
      </p:pic>
      <p:pic>
        <p:nvPicPr>
          <p:cNvPr id="6" name="Picture 5" descr="A logo for a university&#10;&#10;AI-generated content may be incorrect.">
            <a:extLst>
              <a:ext uri="{FF2B5EF4-FFF2-40B4-BE49-F238E27FC236}">
                <a16:creationId xmlns:a16="http://schemas.microsoft.com/office/drawing/2014/main" id="{ED3AF35D-E1F0-C40A-C2C8-D86260DF795C}"/>
              </a:ext>
            </a:extLst>
          </p:cNvPr>
          <p:cNvPicPr>
            <a:picLocks noChangeAspect="1"/>
          </p:cNvPicPr>
          <p:nvPr/>
        </p:nvPicPr>
        <p:blipFill>
          <a:blip r:embed="rId5"/>
          <a:stretch>
            <a:fillRect/>
          </a:stretch>
        </p:blipFill>
        <p:spPr>
          <a:xfrm>
            <a:off x="640296" y="3431791"/>
            <a:ext cx="2660073" cy="1290205"/>
          </a:xfrm>
          <a:prstGeom prst="rect">
            <a:avLst/>
          </a:prstGeom>
        </p:spPr>
      </p:pic>
      <p:pic>
        <p:nvPicPr>
          <p:cNvPr id="9" name="Picture 8" descr="Several logos on a white background&#10;&#10;AI-generated content may be incorrect.">
            <a:extLst>
              <a:ext uri="{FF2B5EF4-FFF2-40B4-BE49-F238E27FC236}">
                <a16:creationId xmlns:a16="http://schemas.microsoft.com/office/drawing/2014/main" id="{CB166FBF-2163-C319-4CCE-599171E1E099}"/>
              </a:ext>
            </a:extLst>
          </p:cNvPr>
          <p:cNvPicPr>
            <a:picLocks noChangeAspect="1"/>
          </p:cNvPicPr>
          <p:nvPr/>
        </p:nvPicPr>
        <p:blipFill>
          <a:blip r:embed="rId6"/>
          <a:srcRect l="8732" t="16814" r="7834" b="16801"/>
          <a:stretch/>
        </p:blipFill>
        <p:spPr>
          <a:xfrm>
            <a:off x="6754204" y="1551729"/>
            <a:ext cx="2847960" cy="1040448"/>
          </a:xfrm>
          <a:prstGeom prst="rect">
            <a:avLst/>
          </a:prstGeom>
        </p:spPr>
      </p:pic>
      <p:pic>
        <p:nvPicPr>
          <p:cNvPr id="10" name="Picture 9" descr="A logo with text on it&#10;&#10;AI-generated content may be incorrect.">
            <a:extLst>
              <a:ext uri="{FF2B5EF4-FFF2-40B4-BE49-F238E27FC236}">
                <a16:creationId xmlns:a16="http://schemas.microsoft.com/office/drawing/2014/main" id="{63AA1F61-633C-258E-B9CC-86AC6329BEAA}"/>
              </a:ext>
            </a:extLst>
          </p:cNvPr>
          <p:cNvPicPr>
            <a:picLocks noChangeAspect="1"/>
          </p:cNvPicPr>
          <p:nvPr/>
        </p:nvPicPr>
        <p:blipFill>
          <a:blip r:embed="rId7"/>
          <a:stretch>
            <a:fillRect/>
          </a:stretch>
        </p:blipFill>
        <p:spPr>
          <a:xfrm>
            <a:off x="8575141" y="2427510"/>
            <a:ext cx="2684319" cy="1399310"/>
          </a:xfrm>
          <a:prstGeom prst="rect">
            <a:avLst/>
          </a:prstGeom>
        </p:spPr>
      </p:pic>
      <p:pic>
        <p:nvPicPr>
          <p:cNvPr id="12" name="Picture 11" descr="A logo with purple text&#10;&#10;AI-generated content may be incorrect.">
            <a:extLst>
              <a:ext uri="{FF2B5EF4-FFF2-40B4-BE49-F238E27FC236}">
                <a16:creationId xmlns:a16="http://schemas.microsoft.com/office/drawing/2014/main" id="{4AA0B5C6-8876-FB51-BEB7-62A7D591B722}"/>
              </a:ext>
            </a:extLst>
          </p:cNvPr>
          <p:cNvPicPr>
            <a:picLocks noChangeAspect="1"/>
          </p:cNvPicPr>
          <p:nvPr/>
        </p:nvPicPr>
        <p:blipFill>
          <a:blip r:embed="rId8"/>
          <a:stretch>
            <a:fillRect/>
          </a:stretch>
        </p:blipFill>
        <p:spPr>
          <a:xfrm>
            <a:off x="8522320" y="3452227"/>
            <a:ext cx="3122469" cy="1480705"/>
          </a:xfrm>
          <a:prstGeom prst="rect">
            <a:avLst/>
          </a:prstGeom>
        </p:spPr>
      </p:pic>
      <p:pic>
        <p:nvPicPr>
          <p:cNvPr id="13" name="Picture 12" descr="A logo with blue text&#10;&#10;AI-generated content may be incorrect.">
            <a:extLst>
              <a:ext uri="{FF2B5EF4-FFF2-40B4-BE49-F238E27FC236}">
                <a16:creationId xmlns:a16="http://schemas.microsoft.com/office/drawing/2014/main" id="{8923CE5F-AA6A-D604-C66F-BFBFE9CFE7B6}"/>
              </a:ext>
            </a:extLst>
          </p:cNvPr>
          <p:cNvPicPr>
            <a:picLocks noChangeAspect="1"/>
          </p:cNvPicPr>
          <p:nvPr/>
        </p:nvPicPr>
        <p:blipFill>
          <a:blip r:embed="rId9"/>
          <a:srcRect l="1558" r="10769" b="19659"/>
          <a:stretch/>
        </p:blipFill>
        <p:spPr>
          <a:xfrm>
            <a:off x="5021447" y="979364"/>
            <a:ext cx="1579077" cy="1138140"/>
          </a:xfrm>
          <a:prstGeom prst="rect">
            <a:avLst/>
          </a:prstGeom>
        </p:spPr>
      </p:pic>
      <p:pic>
        <p:nvPicPr>
          <p:cNvPr id="16" name="Picture 15" descr="A logo of a university&#10;&#10;AI-generated content may be incorrect.">
            <a:extLst>
              <a:ext uri="{FF2B5EF4-FFF2-40B4-BE49-F238E27FC236}">
                <a16:creationId xmlns:a16="http://schemas.microsoft.com/office/drawing/2014/main" id="{9BF75AA3-2FDC-FA7F-4AF0-FF80C4EF2E01}"/>
              </a:ext>
            </a:extLst>
          </p:cNvPr>
          <p:cNvPicPr>
            <a:picLocks noChangeAspect="1"/>
          </p:cNvPicPr>
          <p:nvPr/>
        </p:nvPicPr>
        <p:blipFill>
          <a:blip r:embed="rId10"/>
          <a:srcRect t="27273" r="-167" b="30808"/>
          <a:stretch/>
        </p:blipFill>
        <p:spPr>
          <a:xfrm>
            <a:off x="7786818" y="4732908"/>
            <a:ext cx="4159835" cy="574967"/>
          </a:xfrm>
          <a:prstGeom prst="rect">
            <a:avLst/>
          </a:prstGeom>
        </p:spPr>
      </p:pic>
      <p:pic>
        <p:nvPicPr>
          <p:cNvPr id="17" name="Picture 16" descr="A logo with a letter and text&#10;&#10;AI-generated content may be incorrect.">
            <a:extLst>
              <a:ext uri="{FF2B5EF4-FFF2-40B4-BE49-F238E27FC236}">
                <a16:creationId xmlns:a16="http://schemas.microsoft.com/office/drawing/2014/main" id="{35D4699B-2997-D70A-FDB4-3010A04765E9}"/>
              </a:ext>
            </a:extLst>
          </p:cNvPr>
          <p:cNvPicPr>
            <a:picLocks noChangeAspect="1"/>
          </p:cNvPicPr>
          <p:nvPr/>
        </p:nvPicPr>
        <p:blipFill>
          <a:blip r:embed="rId11"/>
          <a:srcRect l="6434" t="17964" r="21297" b="15236"/>
          <a:stretch/>
        </p:blipFill>
        <p:spPr>
          <a:xfrm>
            <a:off x="2957098" y="5667924"/>
            <a:ext cx="2854859" cy="771623"/>
          </a:xfrm>
          <a:prstGeom prst="rect">
            <a:avLst/>
          </a:prstGeom>
        </p:spPr>
      </p:pic>
      <p:pic>
        <p:nvPicPr>
          <p:cNvPr id="18" name="Picture 17" descr="University of Cincinnati Logo and symbol, meaning, history ...">
            <a:extLst>
              <a:ext uri="{FF2B5EF4-FFF2-40B4-BE49-F238E27FC236}">
                <a16:creationId xmlns:a16="http://schemas.microsoft.com/office/drawing/2014/main" id="{C7A92261-474C-CDEA-B606-25EFDFBFFA8F}"/>
              </a:ext>
            </a:extLst>
          </p:cNvPr>
          <p:cNvPicPr>
            <a:picLocks noChangeAspect="1"/>
          </p:cNvPicPr>
          <p:nvPr/>
        </p:nvPicPr>
        <p:blipFill>
          <a:blip r:embed="rId12"/>
          <a:stretch>
            <a:fillRect/>
          </a:stretch>
        </p:blipFill>
        <p:spPr>
          <a:xfrm>
            <a:off x="1184563" y="4458565"/>
            <a:ext cx="1918856" cy="1134342"/>
          </a:xfrm>
          <a:prstGeom prst="rect">
            <a:avLst/>
          </a:prstGeom>
        </p:spPr>
      </p:pic>
      <p:pic>
        <p:nvPicPr>
          <p:cNvPr id="19" name="Picture 18" descr="A close-up of a logo&#10;&#10;AI-generated content may be incorrect.">
            <a:extLst>
              <a:ext uri="{FF2B5EF4-FFF2-40B4-BE49-F238E27FC236}">
                <a16:creationId xmlns:a16="http://schemas.microsoft.com/office/drawing/2014/main" id="{59FD31F7-07C5-9EA6-B014-F076733AA689}"/>
              </a:ext>
            </a:extLst>
          </p:cNvPr>
          <p:cNvPicPr>
            <a:picLocks noChangeAspect="1"/>
          </p:cNvPicPr>
          <p:nvPr/>
        </p:nvPicPr>
        <p:blipFill>
          <a:blip r:embed="rId13"/>
          <a:stretch>
            <a:fillRect/>
          </a:stretch>
        </p:blipFill>
        <p:spPr>
          <a:xfrm>
            <a:off x="6098985" y="5693546"/>
            <a:ext cx="2860965" cy="749878"/>
          </a:xfrm>
          <a:prstGeom prst="rect">
            <a:avLst/>
          </a:prstGeom>
        </p:spPr>
      </p:pic>
      <p:pic>
        <p:nvPicPr>
          <p:cNvPr id="20" name="Picture 19" descr="Logos &amp; Marks – Brand">
            <a:extLst>
              <a:ext uri="{FF2B5EF4-FFF2-40B4-BE49-F238E27FC236}">
                <a16:creationId xmlns:a16="http://schemas.microsoft.com/office/drawing/2014/main" id="{204BF907-CFFB-8348-10A6-5F68CE8B306A}"/>
              </a:ext>
            </a:extLst>
          </p:cNvPr>
          <p:cNvPicPr>
            <a:picLocks noChangeAspect="1"/>
          </p:cNvPicPr>
          <p:nvPr/>
        </p:nvPicPr>
        <p:blipFill>
          <a:blip r:embed="rId14"/>
          <a:stretch>
            <a:fillRect/>
          </a:stretch>
        </p:blipFill>
        <p:spPr>
          <a:xfrm>
            <a:off x="1409700" y="2369995"/>
            <a:ext cx="1461655" cy="1058141"/>
          </a:xfrm>
          <a:prstGeom prst="rect">
            <a:avLst/>
          </a:prstGeom>
        </p:spPr>
      </p:pic>
      <p:sp>
        <p:nvSpPr>
          <p:cNvPr id="21" name="TextBox 20">
            <a:extLst>
              <a:ext uri="{FF2B5EF4-FFF2-40B4-BE49-F238E27FC236}">
                <a16:creationId xmlns:a16="http://schemas.microsoft.com/office/drawing/2014/main" id="{33F2B240-B2E0-DBA3-B733-D8E8774D28F2}"/>
              </a:ext>
            </a:extLst>
          </p:cNvPr>
          <p:cNvSpPr txBox="1"/>
          <p:nvPr/>
        </p:nvSpPr>
        <p:spPr>
          <a:xfrm>
            <a:off x="5461879" y="2058552"/>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1998</a:t>
            </a:r>
            <a:endParaRPr lang="en-US" b="1">
              <a:solidFill>
                <a:srgbClr val="84C238"/>
              </a:solidFill>
            </a:endParaRPr>
          </a:p>
        </p:txBody>
      </p:sp>
      <p:sp>
        <p:nvSpPr>
          <p:cNvPr id="22" name="TextBox 21">
            <a:extLst>
              <a:ext uri="{FF2B5EF4-FFF2-40B4-BE49-F238E27FC236}">
                <a16:creationId xmlns:a16="http://schemas.microsoft.com/office/drawing/2014/main" id="{585E6CC3-7EB2-851A-1706-B853DECFF0FE}"/>
              </a:ext>
            </a:extLst>
          </p:cNvPr>
          <p:cNvSpPr txBox="1"/>
          <p:nvPr/>
        </p:nvSpPr>
        <p:spPr>
          <a:xfrm>
            <a:off x="7096715" y="2418770"/>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2001</a:t>
            </a:r>
            <a:endParaRPr lang="en-US" b="1">
              <a:solidFill>
                <a:srgbClr val="84C238"/>
              </a:solidFill>
            </a:endParaRPr>
          </a:p>
        </p:txBody>
      </p:sp>
      <p:sp>
        <p:nvSpPr>
          <p:cNvPr id="23" name="TextBox 22">
            <a:extLst>
              <a:ext uri="{FF2B5EF4-FFF2-40B4-BE49-F238E27FC236}">
                <a16:creationId xmlns:a16="http://schemas.microsoft.com/office/drawing/2014/main" id="{35F94A22-81D8-076A-37EC-3722861689A6}"/>
              </a:ext>
            </a:extLst>
          </p:cNvPr>
          <p:cNvSpPr txBox="1"/>
          <p:nvPr/>
        </p:nvSpPr>
        <p:spPr>
          <a:xfrm>
            <a:off x="8177369" y="2841333"/>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2005</a:t>
            </a:r>
          </a:p>
        </p:txBody>
      </p:sp>
      <p:sp>
        <p:nvSpPr>
          <p:cNvPr id="24" name="TextBox 23">
            <a:extLst>
              <a:ext uri="{FF2B5EF4-FFF2-40B4-BE49-F238E27FC236}">
                <a16:creationId xmlns:a16="http://schemas.microsoft.com/office/drawing/2014/main" id="{5D1597AC-AFB8-394F-93A0-9734A458B1FC}"/>
              </a:ext>
            </a:extLst>
          </p:cNvPr>
          <p:cNvSpPr txBox="1"/>
          <p:nvPr/>
        </p:nvSpPr>
        <p:spPr>
          <a:xfrm>
            <a:off x="7406382" y="4836387"/>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2014</a:t>
            </a:r>
          </a:p>
        </p:txBody>
      </p:sp>
      <p:sp>
        <p:nvSpPr>
          <p:cNvPr id="25" name="TextBox 24">
            <a:extLst>
              <a:ext uri="{FF2B5EF4-FFF2-40B4-BE49-F238E27FC236}">
                <a16:creationId xmlns:a16="http://schemas.microsoft.com/office/drawing/2014/main" id="{92382E92-CAC4-F264-2A98-A9F5740ACC66}"/>
              </a:ext>
            </a:extLst>
          </p:cNvPr>
          <p:cNvSpPr txBox="1"/>
          <p:nvPr/>
        </p:nvSpPr>
        <p:spPr>
          <a:xfrm>
            <a:off x="8225857" y="3852713"/>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2014</a:t>
            </a:r>
            <a:endParaRPr lang="en-US" b="1">
              <a:solidFill>
                <a:srgbClr val="84C238"/>
              </a:solidFill>
            </a:endParaRPr>
          </a:p>
        </p:txBody>
      </p:sp>
      <p:sp>
        <p:nvSpPr>
          <p:cNvPr id="26" name="TextBox 25">
            <a:extLst>
              <a:ext uri="{FF2B5EF4-FFF2-40B4-BE49-F238E27FC236}">
                <a16:creationId xmlns:a16="http://schemas.microsoft.com/office/drawing/2014/main" id="{5D3EC1DF-DF63-A7B4-7AC7-186E03A5AB38}"/>
              </a:ext>
            </a:extLst>
          </p:cNvPr>
          <p:cNvSpPr txBox="1"/>
          <p:nvPr/>
        </p:nvSpPr>
        <p:spPr>
          <a:xfrm>
            <a:off x="6712967" y="5404423"/>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2017</a:t>
            </a:r>
          </a:p>
        </p:txBody>
      </p:sp>
      <p:sp>
        <p:nvSpPr>
          <p:cNvPr id="27" name="TextBox 26">
            <a:extLst>
              <a:ext uri="{FF2B5EF4-FFF2-40B4-BE49-F238E27FC236}">
                <a16:creationId xmlns:a16="http://schemas.microsoft.com/office/drawing/2014/main" id="{74CCA5DD-30D0-9D79-DC8A-FAE8234CBE1E}"/>
              </a:ext>
            </a:extLst>
          </p:cNvPr>
          <p:cNvSpPr txBox="1"/>
          <p:nvPr/>
        </p:nvSpPr>
        <p:spPr>
          <a:xfrm>
            <a:off x="4034858" y="5404422"/>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2018</a:t>
            </a:r>
          </a:p>
        </p:txBody>
      </p:sp>
      <p:sp>
        <p:nvSpPr>
          <p:cNvPr id="28" name="TextBox 27">
            <a:extLst>
              <a:ext uri="{FF2B5EF4-FFF2-40B4-BE49-F238E27FC236}">
                <a16:creationId xmlns:a16="http://schemas.microsoft.com/office/drawing/2014/main" id="{77475C77-6D99-64D0-3B48-905E0550045F}"/>
              </a:ext>
            </a:extLst>
          </p:cNvPr>
          <p:cNvSpPr txBox="1"/>
          <p:nvPr/>
        </p:nvSpPr>
        <p:spPr>
          <a:xfrm>
            <a:off x="2995767" y="4753257"/>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2021</a:t>
            </a:r>
          </a:p>
        </p:txBody>
      </p:sp>
      <p:sp>
        <p:nvSpPr>
          <p:cNvPr id="29" name="TextBox 28">
            <a:extLst>
              <a:ext uri="{FF2B5EF4-FFF2-40B4-BE49-F238E27FC236}">
                <a16:creationId xmlns:a16="http://schemas.microsoft.com/office/drawing/2014/main" id="{10D52E1E-4341-544E-B9B0-B97DBD1AC853}"/>
              </a:ext>
            </a:extLst>
          </p:cNvPr>
          <p:cNvSpPr txBox="1"/>
          <p:nvPr/>
        </p:nvSpPr>
        <p:spPr>
          <a:xfrm>
            <a:off x="2760239" y="3825003"/>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2021</a:t>
            </a:r>
          </a:p>
        </p:txBody>
      </p:sp>
      <p:sp>
        <p:nvSpPr>
          <p:cNvPr id="30" name="TextBox 29">
            <a:extLst>
              <a:ext uri="{FF2B5EF4-FFF2-40B4-BE49-F238E27FC236}">
                <a16:creationId xmlns:a16="http://schemas.microsoft.com/office/drawing/2014/main" id="{5F0223D8-6416-DC3E-1A54-7AD8DB8DEC26}"/>
              </a:ext>
            </a:extLst>
          </p:cNvPr>
          <p:cNvSpPr txBox="1"/>
          <p:nvPr/>
        </p:nvSpPr>
        <p:spPr>
          <a:xfrm>
            <a:off x="2919566" y="2945239"/>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2022</a:t>
            </a:r>
          </a:p>
        </p:txBody>
      </p:sp>
      <p:sp>
        <p:nvSpPr>
          <p:cNvPr id="31" name="TextBox 30">
            <a:extLst>
              <a:ext uri="{FF2B5EF4-FFF2-40B4-BE49-F238E27FC236}">
                <a16:creationId xmlns:a16="http://schemas.microsoft.com/office/drawing/2014/main" id="{9062C409-6B14-DC88-EB4F-C12A0FC04099}"/>
              </a:ext>
            </a:extLst>
          </p:cNvPr>
          <p:cNvSpPr txBox="1"/>
          <p:nvPr/>
        </p:nvSpPr>
        <p:spPr>
          <a:xfrm>
            <a:off x="3792402" y="2370275"/>
            <a:ext cx="692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84C238"/>
                </a:solidFill>
                <a:ea typeface="Calibri"/>
                <a:cs typeface="Calibri"/>
              </a:rPr>
              <a:t>2022</a:t>
            </a:r>
          </a:p>
        </p:txBody>
      </p:sp>
      <p:sp>
        <p:nvSpPr>
          <p:cNvPr id="33" name="Text Placeholder 6">
            <a:extLst>
              <a:ext uri="{FF2B5EF4-FFF2-40B4-BE49-F238E27FC236}">
                <a16:creationId xmlns:a16="http://schemas.microsoft.com/office/drawing/2014/main" id="{31D4AE5E-DE67-DF71-15DC-1FA3D63A18A9}"/>
              </a:ext>
            </a:extLst>
          </p:cNvPr>
          <p:cNvSpPr txBox="1">
            <a:spLocks/>
          </p:cNvSpPr>
          <p:nvPr/>
        </p:nvSpPr>
        <p:spPr>
          <a:xfrm>
            <a:off x="837647" y="910970"/>
            <a:ext cx="10893285" cy="4465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solidFill>
                <a:srgbClr val="84C238"/>
              </a:solidFill>
              <a:latin typeface="Arial"/>
              <a:cs typeface="Arial"/>
            </a:endParaRPr>
          </a:p>
        </p:txBody>
      </p:sp>
    </p:spTree>
    <p:extLst>
      <p:ext uri="{BB962C8B-B14F-4D97-AF65-F5344CB8AC3E}">
        <p14:creationId xmlns:p14="http://schemas.microsoft.com/office/powerpoint/2010/main" val="597754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CFBF-493D-AC7E-097A-EECF4B025190}"/>
              </a:ext>
            </a:extLst>
          </p:cNvPr>
          <p:cNvSpPr>
            <a:spLocks noGrp="1"/>
          </p:cNvSpPr>
          <p:nvPr>
            <p:ph type="title"/>
          </p:nvPr>
        </p:nvSpPr>
        <p:spPr/>
        <p:txBody>
          <a:bodyPr/>
          <a:lstStyle/>
          <a:p>
            <a:r>
              <a:rPr lang="en-US"/>
              <a:t>Billing and Cost Variables</a:t>
            </a:r>
          </a:p>
        </p:txBody>
      </p:sp>
      <p:sp>
        <p:nvSpPr>
          <p:cNvPr id="3" name="Content Placeholder 2">
            <a:extLst>
              <a:ext uri="{FF2B5EF4-FFF2-40B4-BE49-F238E27FC236}">
                <a16:creationId xmlns:a16="http://schemas.microsoft.com/office/drawing/2014/main" id="{4B25475B-77E3-7AAE-CABD-AF3640CCAD4B}"/>
              </a:ext>
            </a:extLst>
          </p:cNvPr>
          <p:cNvSpPr>
            <a:spLocks noGrp="1"/>
          </p:cNvSpPr>
          <p:nvPr>
            <p:ph idx="1"/>
          </p:nvPr>
        </p:nvSpPr>
        <p:spPr/>
        <p:txBody>
          <a:bodyPr>
            <a:normAutofit fontScale="77500" lnSpcReduction="20000"/>
          </a:bodyPr>
          <a:lstStyle/>
          <a:p>
            <a:pPr marL="457127" lvl="1" indent="0">
              <a:buNone/>
            </a:pPr>
            <a:r>
              <a:rPr lang="en-US" sz="3200">
                <a:ea typeface="+mn-lt"/>
                <a:cs typeface="+mn-lt"/>
              </a:rPr>
              <a:t>-NPs and MD mostly bill 99213, unless additional 1:1 time took place or changes to medication or treatment plan were completed</a:t>
            </a:r>
          </a:p>
          <a:p>
            <a:pPr marL="457127" lvl="1" indent="0">
              <a:buNone/>
            </a:pPr>
            <a:endParaRPr lang="en-US" sz="3200">
              <a:ea typeface="+mn-lt"/>
              <a:cs typeface="+mn-lt"/>
            </a:endParaRPr>
          </a:p>
          <a:p>
            <a:pPr marL="457127" lvl="1" indent="0">
              <a:buNone/>
            </a:pPr>
            <a:r>
              <a:rPr kumimoji="0" lang="en-US" sz="3200" b="0" i="0" u="none" strike="noStrike" kern="1200" cap="none" spc="0" normalizeH="0" baseline="0" noProof="0">
                <a:ln>
                  <a:noFill/>
                </a:ln>
                <a:solidFill>
                  <a:prstClr val="black"/>
                </a:solidFill>
                <a:effectLst/>
                <a:uLnTx/>
                <a:uFillTx/>
                <a:latin typeface="Calibri"/>
                <a:ea typeface="+mn-ea"/>
                <a:cs typeface="+mn-cs"/>
              </a:rPr>
              <a:t>-Medical group visits represent between 9% and 46% of annual visits for our 1 MD and 3 NPs</a:t>
            </a:r>
          </a:p>
          <a:p>
            <a:pPr marL="457127" lvl="1" indent="0">
              <a:buNone/>
            </a:pPr>
            <a:endParaRPr lang="en-US" sz="3200">
              <a:ea typeface="+mn-lt"/>
              <a:cs typeface="+mn-lt"/>
            </a:endParaRPr>
          </a:p>
          <a:p>
            <a:pPr marL="457127" lvl="1" indent="0">
              <a:buNone/>
            </a:pPr>
            <a:r>
              <a:rPr lang="en-US" sz="3200">
                <a:ea typeface="+mn-lt"/>
                <a:cs typeface="+mn-lt"/>
              </a:rPr>
              <a:t>-Psychologists bill for </a:t>
            </a:r>
            <a:r>
              <a:rPr lang="en-US" sz="3200"/>
              <a:t>HBAI codes, 1</a:t>
            </a:r>
            <a:r>
              <a:rPr lang="en-US" sz="3200" baseline="30000"/>
              <a:t>st</a:t>
            </a:r>
            <a:r>
              <a:rPr lang="en-US" sz="3200"/>
              <a:t> 30 min plus add on code in 15-min increments</a:t>
            </a:r>
          </a:p>
          <a:p>
            <a:pPr marL="457127" lvl="1" indent="0">
              <a:buNone/>
            </a:pPr>
            <a:endParaRPr lang="en-US" sz="3200">
              <a:ea typeface="+mn-lt"/>
              <a:cs typeface="+mn-lt"/>
            </a:endParaRPr>
          </a:p>
          <a:p>
            <a:pPr marL="457127" lvl="1" indent="0">
              <a:buNone/>
            </a:pPr>
            <a:r>
              <a:rPr lang="en-US" sz="3200">
                <a:ea typeface="+mn-lt"/>
                <a:cs typeface="+mn-lt"/>
              </a:rPr>
              <a:t>-Cost variables: cost of non billing co-facilitator, supplies (culinary medicine), in-person facilities fees, front desk support for in-person check-in</a:t>
            </a:r>
          </a:p>
          <a:p>
            <a:endParaRPr lang="en-US"/>
          </a:p>
        </p:txBody>
      </p:sp>
    </p:spTree>
    <p:extLst>
      <p:ext uri="{BB962C8B-B14F-4D97-AF65-F5344CB8AC3E}">
        <p14:creationId xmlns:p14="http://schemas.microsoft.com/office/powerpoint/2010/main" val="430862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5824-7271-B35A-ACDE-44CB01E82BB1}"/>
              </a:ext>
            </a:extLst>
          </p:cNvPr>
          <p:cNvSpPr>
            <a:spLocks noGrp="1"/>
          </p:cNvSpPr>
          <p:nvPr>
            <p:ph type="title"/>
          </p:nvPr>
        </p:nvSpPr>
        <p:spPr/>
        <p:txBody>
          <a:bodyPr/>
          <a:lstStyle/>
          <a:p>
            <a:r>
              <a:rPr lang="en-US"/>
              <a:t>Cost estimations</a:t>
            </a:r>
          </a:p>
        </p:txBody>
      </p:sp>
      <p:sp>
        <p:nvSpPr>
          <p:cNvPr id="3" name="Content Placeholder 2">
            <a:extLst>
              <a:ext uri="{FF2B5EF4-FFF2-40B4-BE49-F238E27FC236}">
                <a16:creationId xmlns:a16="http://schemas.microsoft.com/office/drawing/2014/main" id="{0E47FD8A-07EB-50B0-D9B2-56D4437B990E}"/>
              </a:ext>
            </a:extLst>
          </p:cNvPr>
          <p:cNvSpPr>
            <a:spLocks noGrp="1"/>
          </p:cNvSpPr>
          <p:nvPr>
            <p:ph idx="1"/>
          </p:nvPr>
        </p:nvSpPr>
        <p:spPr/>
        <p:txBody>
          <a:bodyPr/>
          <a:lstStyle/>
          <a:p>
            <a:r>
              <a:rPr lang="en-US"/>
              <a:t>Group parameters: Size and duration and attrition</a:t>
            </a:r>
          </a:p>
          <a:p>
            <a:r>
              <a:rPr lang="en-US"/>
              <a:t>Income and expenses</a:t>
            </a:r>
          </a:p>
          <a:p>
            <a:pPr lvl="1"/>
            <a:r>
              <a:rPr lang="en-US"/>
              <a:t>Charges and collections</a:t>
            </a:r>
          </a:p>
          <a:p>
            <a:pPr lvl="1"/>
            <a:r>
              <a:rPr lang="en-US"/>
              <a:t>Provider, support staff, and admin (salary &amp; fringe)</a:t>
            </a:r>
          </a:p>
          <a:p>
            <a:pPr lvl="1"/>
            <a:r>
              <a:rPr lang="en-US"/>
              <a:t>Telehealth and In-person</a:t>
            </a:r>
          </a:p>
          <a:p>
            <a:endParaRPr lang="en-US"/>
          </a:p>
        </p:txBody>
      </p:sp>
    </p:spTree>
    <p:extLst>
      <p:ext uri="{BB962C8B-B14F-4D97-AF65-F5344CB8AC3E}">
        <p14:creationId xmlns:p14="http://schemas.microsoft.com/office/powerpoint/2010/main" val="2225807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4528-439F-57DF-A7A3-42518E983893}"/>
              </a:ext>
            </a:extLst>
          </p:cNvPr>
          <p:cNvSpPr>
            <a:spLocks noGrp="1"/>
          </p:cNvSpPr>
          <p:nvPr>
            <p:ph type="title"/>
          </p:nvPr>
        </p:nvSpPr>
        <p:spPr/>
        <p:txBody>
          <a:bodyPr/>
          <a:lstStyle/>
          <a:p>
            <a:r>
              <a:rPr lang="en-US"/>
              <a:t>Example of margins based on different groups</a:t>
            </a:r>
          </a:p>
        </p:txBody>
      </p:sp>
      <p:graphicFrame>
        <p:nvGraphicFramePr>
          <p:cNvPr id="4" name="Content Placeholder 3">
            <a:extLst>
              <a:ext uri="{FF2B5EF4-FFF2-40B4-BE49-F238E27FC236}">
                <a16:creationId xmlns:a16="http://schemas.microsoft.com/office/drawing/2014/main" id="{DAACD37A-3F21-79AE-BD64-645AD670BFA8}"/>
              </a:ext>
            </a:extLst>
          </p:cNvPr>
          <p:cNvGraphicFramePr>
            <a:graphicFrameLocks noGrp="1"/>
          </p:cNvGraphicFramePr>
          <p:nvPr>
            <p:ph idx="1"/>
            <p:extLst>
              <p:ext uri="{D42A27DB-BD31-4B8C-83A1-F6EECF244321}">
                <p14:modId xmlns:p14="http://schemas.microsoft.com/office/powerpoint/2010/main" val="4061100445"/>
              </p:ext>
            </p:extLst>
          </p:nvPr>
        </p:nvGraphicFramePr>
        <p:xfrm>
          <a:off x="609600" y="1630363"/>
          <a:ext cx="109728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329850932"/>
                    </a:ext>
                  </a:extLst>
                </a:gridCol>
                <a:gridCol w="2743200">
                  <a:extLst>
                    <a:ext uri="{9D8B030D-6E8A-4147-A177-3AD203B41FA5}">
                      <a16:colId xmlns:a16="http://schemas.microsoft.com/office/drawing/2014/main" val="1452178439"/>
                    </a:ext>
                  </a:extLst>
                </a:gridCol>
                <a:gridCol w="2743200">
                  <a:extLst>
                    <a:ext uri="{9D8B030D-6E8A-4147-A177-3AD203B41FA5}">
                      <a16:colId xmlns:a16="http://schemas.microsoft.com/office/drawing/2014/main" val="4173520128"/>
                    </a:ext>
                  </a:extLst>
                </a:gridCol>
                <a:gridCol w="2743200">
                  <a:extLst>
                    <a:ext uri="{9D8B030D-6E8A-4147-A177-3AD203B41FA5}">
                      <a16:colId xmlns:a16="http://schemas.microsoft.com/office/drawing/2014/main" val="1819730688"/>
                    </a:ext>
                  </a:extLst>
                </a:gridCol>
              </a:tblGrid>
              <a:tr h="370840">
                <a:tc>
                  <a:txBody>
                    <a:bodyPr/>
                    <a:lstStyle/>
                    <a:p>
                      <a:r>
                        <a:rPr lang="en-US"/>
                        <a:t>Provider</a:t>
                      </a:r>
                    </a:p>
                  </a:txBody>
                  <a:tcPr/>
                </a:tc>
                <a:tc>
                  <a:txBody>
                    <a:bodyPr/>
                    <a:lstStyle/>
                    <a:p>
                      <a:r>
                        <a:rPr lang="en-US"/>
                        <a:t>NP</a:t>
                      </a:r>
                    </a:p>
                  </a:txBody>
                  <a:tcPr/>
                </a:tc>
                <a:tc>
                  <a:txBody>
                    <a:bodyPr/>
                    <a:lstStyle/>
                    <a:p>
                      <a:r>
                        <a:rPr lang="en-US"/>
                        <a:t>MD</a:t>
                      </a:r>
                    </a:p>
                  </a:txBody>
                  <a:tcPr/>
                </a:tc>
                <a:tc>
                  <a:txBody>
                    <a:bodyPr/>
                    <a:lstStyle/>
                    <a:p>
                      <a:r>
                        <a:rPr lang="en-US"/>
                        <a:t>NP</a:t>
                      </a:r>
                    </a:p>
                  </a:txBody>
                  <a:tcPr/>
                </a:tc>
                <a:extLst>
                  <a:ext uri="{0D108BD9-81ED-4DB2-BD59-A6C34878D82A}">
                    <a16:rowId xmlns:a16="http://schemas.microsoft.com/office/drawing/2014/main" val="1979030374"/>
                  </a:ext>
                </a:extLst>
              </a:tr>
              <a:tr h="370840">
                <a:tc>
                  <a:txBody>
                    <a:bodyPr/>
                    <a:lstStyle/>
                    <a:p>
                      <a:r>
                        <a:rPr lang="en-US"/>
                        <a:t>Duration (weeks)</a:t>
                      </a:r>
                    </a:p>
                  </a:txBody>
                  <a:tcPr/>
                </a:tc>
                <a:tc>
                  <a:txBody>
                    <a:bodyPr/>
                    <a:lstStyle/>
                    <a:p>
                      <a:r>
                        <a:rPr lang="en-US"/>
                        <a:t>4 </a:t>
                      </a:r>
                    </a:p>
                  </a:txBody>
                  <a:tcPr/>
                </a:tc>
                <a:tc>
                  <a:txBody>
                    <a:bodyPr/>
                    <a:lstStyle/>
                    <a:p>
                      <a:r>
                        <a:rPr lang="en-US"/>
                        <a:t>4</a:t>
                      </a:r>
                    </a:p>
                  </a:txBody>
                  <a:tcPr/>
                </a:tc>
                <a:tc>
                  <a:txBody>
                    <a:bodyPr/>
                    <a:lstStyle/>
                    <a:p>
                      <a:r>
                        <a:rPr lang="en-US"/>
                        <a:t>1</a:t>
                      </a:r>
                    </a:p>
                  </a:txBody>
                  <a:tcPr/>
                </a:tc>
                <a:extLst>
                  <a:ext uri="{0D108BD9-81ED-4DB2-BD59-A6C34878D82A}">
                    <a16:rowId xmlns:a16="http://schemas.microsoft.com/office/drawing/2014/main" val="211152652"/>
                  </a:ext>
                </a:extLst>
              </a:tr>
              <a:tr h="370840">
                <a:tc>
                  <a:txBody>
                    <a:bodyPr/>
                    <a:lstStyle/>
                    <a:p>
                      <a:r>
                        <a:rPr lang="en-US"/>
                        <a:t>Class length (hours)</a:t>
                      </a:r>
                    </a:p>
                  </a:txBody>
                  <a:tcPr/>
                </a:tc>
                <a:tc>
                  <a:txBody>
                    <a:bodyPr/>
                    <a:lstStyle/>
                    <a:p>
                      <a:r>
                        <a:rPr lang="en-US"/>
                        <a:t>1.5</a:t>
                      </a:r>
                    </a:p>
                  </a:txBody>
                  <a:tcPr/>
                </a:tc>
                <a:tc>
                  <a:txBody>
                    <a:bodyPr/>
                    <a:lstStyle/>
                    <a:p>
                      <a:r>
                        <a:rPr lang="en-US"/>
                        <a:t>1.5</a:t>
                      </a:r>
                    </a:p>
                  </a:txBody>
                  <a:tcPr/>
                </a:tc>
                <a:tc>
                  <a:txBody>
                    <a:bodyPr/>
                    <a:lstStyle/>
                    <a:p>
                      <a:r>
                        <a:rPr lang="en-US"/>
                        <a:t>2</a:t>
                      </a:r>
                    </a:p>
                  </a:txBody>
                  <a:tcPr/>
                </a:tc>
                <a:extLst>
                  <a:ext uri="{0D108BD9-81ED-4DB2-BD59-A6C34878D82A}">
                    <a16:rowId xmlns:a16="http://schemas.microsoft.com/office/drawing/2014/main" val="2584197344"/>
                  </a:ext>
                </a:extLst>
              </a:tr>
              <a:tr h="370840">
                <a:tc>
                  <a:txBody>
                    <a:bodyPr/>
                    <a:lstStyle/>
                    <a:p>
                      <a:r>
                        <a:rPr lang="en-US"/>
                        <a:t>Total # participants</a:t>
                      </a:r>
                    </a:p>
                  </a:txBody>
                  <a:tcPr/>
                </a:tc>
                <a:tc>
                  <a:txBody>
                    <a:bodyPr/>
                    <a:lstStyle/>
                    <a:p>
                      <a:r>
                        <a:rPr lang="en-US"/>
                        <a:t>51</a:t>
                      </a:r>
                    </a:p>
                  </a:txBody>
                  <a:tcPr/>
                </a:tc>
                <a:tc>
                  <a:txBody>
                    <a:bodyPr/>
                    <a:lstStyle/>
                    <a:p>
                      <a:r>
                        <a:rPr lang="en-US"/>
                        <a:t>51</a:t>
                      </a:r>
                    </a:p>
                  </a:txBody>
                  <a:tcPr/>
                </a:tc>
                <a:tc>
                  <a:txBody>
                    <a:bodyPr/>
                    <a:lstStyle/>
                    <a:p>
                      <a:r>
                        <a:rPr lang="en-US"/>
                        <a:t>18</a:t>
                      </a:r>
                    </a:p>
                  </a:txBody>
                  <a:tcPr/>
                </a:tc>
                <a:extLst>
                  <a:ext uri="{0D108BD9-81ED-4DB2-BD59-A6C34878D82A}">
                    <a16:rowId xmlns:a16="http://schemas.microsoft.com/office/drawing/2014/main" val="1073837434"/>
                  </a:ext>
                </a:extLst>
              </a:tr>
              <a:tr h="370840">
                <a:tc>
                  <a:txBody>
                    <a:bodyPr/>
                    <a:lstStyle/>
                    <a:p>
                      <a:r>
                        <a:rPr lang="en-US"/>
                        <a:t>Revenue</a:t>
                      </a:r>
                    </a:p>
                  </a:txBody>
                  <a:tcPr/>
                </a:tc>
                <a:tc>
                  <a:txBody>
                    <a:bodyPr/>
                    <a:lstStyle/>
                    <a:p>
                      <a:r>
                        <a:rPr lang="en-US"/>
                        <a:t>5644</a:t>
                      </a:r>
                    </a:p>
                  </a:txBody>
                  <a:tcPr/>
                </a:tc>
                <a:tc>
                  <a:txBody>
                    <a:bodyPr/>
                    <a:lstStyle/>
                    <a:p>
                      <a:r>
                        <a:rPr lang="en-US"/>
                        <a:t>6458</a:t>
                      </a:r>
                    </a:p>
                  </a:txBody>
                  <a:tcPr/>
                </a:tc>
                <a:tc>
                  <a:txBody>
                    <a:bodyPr/>
                    <a:lstStyle/>
                    <a:p>
                      <a:r>
                        <a:rPr lang="en-US"/>
                        <a:t>1984</a:t>
                      </a:r>
                    </a:p>
                  </a:txBody>
                  <a:tcPr/>
                </a:tc>
                <a:extLst>
                  <a:ext uri="{0D108BD9-81ED-4DB2-BD59-A6C34878D82A}">
                    <a16:rowId xmlns:a16="http://schemas.microsoft.com/office/drawing/2014/main" val="3251367823"/>
                  </a:ext>
                </a:extLst>
              </a:tr>
              <a:tr h="370840">
                <a:tc>
                  <a:txBody>
                    <a:bodyPr/>
                    <a:lstStyle/>
                    <a:p>
                      <a:r>
                        <a:rPr lang="en-US"/>
                        <a:t>Expense</a:t>
                      </a:r>
                    </a:p>
                  </a:txBody>
                  <a:tcPr/>
                </a:tc>
                <a:tc>
                  <a:txBody>
                    <a:bodyPr/>
                    <a:lstStyle/>
                    <a:p>
                      <a:r>
                        <a:rPr lang="en-US"/>
                        <a:t>1764</a:t>
                      </a:r>
                    </a:p>
                  </a:txBody>
                  <a:tcPr/>
                </a:tc>
                <a:tc>
                  <a:txBody>
                    <a:bodyPr/>
                    <a:lstStyle/>
                    <a:p>
                      <a:r>
                        <a:rPr lang="en-US"/>
                        <a:t>3096</a:t>
                      </a:r>
                    </a:p>
                  </a:txBody>
                  <a:tcPr/>
                </a:tc>
                <a:tc>
                  <a:txBody>
                    <a:bodyPr/>
                    <a:lstStyle/>
                    <a:p>
                      <a:r>
                        <a:rPr lang="en-US"/>
                        <a:t>441</a:t>
                      </a:r>
                    </a:p>
                  </a:txBody>
                  <a:tcPr/>
                </a:tc>
                <a:extLst>
                  <a:ext uri="{0D108BD9-81ED-4DB2-BD59-A6C34878D82A}">
                    <a16:rowId xmlns:a16="http://schemas.microsoft.com/office/drawing/2014/main" val="323443545"/>
                  </a:ext>
                </a:extLst>
              </a:tr>
              <a:tr h="370840">
                <a:tc>
                  <a:txBody>
                    <a:bodyPr/>
                    <a:lstStyle/>
                    <a:p>
                      <a:r>
                        <a:rPr lang="en-US"/>
                        <a:t>Profit/(Loss)</a:t>
                      </a:r>
                    </a:p>
                  </a:txBody>
                  <a:tcPr/>
                </a:tc>
                <a:tc>
                  <a:txBody>
                    <a:bodyPr/>
                    <a:lstStyle/>
                    <a:p>
                      <a:r>
                        <a:rPr lang="en-US"/>
                        <a:t>3880</a:t>
                      </a:r>
                    </a:p>
                  </a:txBody>
                  <a:tcPr/>
                </a:tc>
                <a:tc>
                  <a:txBody>
                    <a:bodyPr/>
                    <a:lstStyle/>
                    <a:p>
                      <a:r>
                        <a:rPr lang="en-US"/>
                        <a:t>3362</a:t>
                      </a:r>
                    </a:p>
                  </a:txBody>
                  <a:tcPr/>
                </a:tc>
                <a:tc>
                  <a:txBody>
                    <a:bodyPr/>
                    <a:lstStyle/>
                    <a:p>
                      <a:r>
                        <a:rPr lang="en-US"/>
                        <a:t>1543</a:t>
                      </a:r>
                    </a:p>
                  </a:txBody>
                  <a:tcPr/>
                </a:tc>
                <a:extLst>
                  <a:ext uri="{0D108BD9-81ED-4DB2-BD59-A6C34878D82A}">
                    <a16:rowId xmlns:a16="http://schemas.microsoft.com/office/drawing/2014/main" val="646361466"/>
                  </a:ext>
                </a:extLst>
              </a:tr>
            </a:tbl>
          </a:graphicData>
        </a:graphic>
      </p:graphicFrame>
    </p:spTree>
    <p:extLst>
      <p:ext uri="{BB962C8B-B14F-4D97-AF65-F5344CB8AC3E}">
        <p14:creationId xmlns:p14="http://schemas.microsoft.com/office/powerpoint/2010/main" val="513946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D371-90D1-D24E-2DCA-F3030005F059}"/>
              </a:ext>
            </a:extLst>
          </p:cNvPr>
          <p:cNvSpPr>
            <a:spLocks noGrp="1"/>
          </p:cNvSpPr>
          <p:nvPr>
            <p:ph type="title"/>
          </p:nvPr>
        </p:nvSpPr>
        <p:spPr/>
        <p:txBody>
          <a:bodyPr/>
          <a:lstStyle/>
          <a:p>
            <a:r>
              <a:rPr lang="en-US"/>
              <a:t>Margin as function of varying class size</a:t>
            </a:r>
          </a:p>
        </p:txBody>
      </p:sp>
      <p:pic>
        <p:nvPicPr>
          <p:cNvPr id="1027" name="Picture 3">
            <a:extLst>
              <a:ext uri="{FF2B5EF4-FFF2-40B4-BE49-F238E27FC236}">
                <a16:creationId xmlns:a16="http://schemas.microsoft.com/office/drawing/2014/main" id="{F7C9533B-B21C-F8D8-1B7A-B73D987A17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10610" y="1630363"/>
            <a:ext cx="7970780" cy="4525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3BA015-BCF9-4B86-3808-700BF79AABA1}"/>
              </a:ext>
            </a:extLst>
          </p:cNvPr>
          <p:cNvSpPr txBox="1"/>
          <p:nvPr/>
        </p:nvSpPr>
        <p:spPr>
          <a:xfrm>
            <a:off x="4598670" y="3314700"/>
            <a:ext cx="1920240" cy="365760"/>
          </a:xfrm>
          <a:prstGeom prst="rect">
            <a:avLst/>
          </a:prstGeom>
          <a:solidFill>
            <a:schemeClr val="bg1"/>
          </a:solidFill>
          <a:ln>
            <a:solidFill>
              <a:schemeClr val="tx1"/>
            </a:solidFill>
          </a:ln>
        </p:spPr>
        <p:txBody>
          <a:bodyPr wrap="square" rtlCol="0">
            <a:spAutoFit/>
          </a:bodyPr>
          <a:lstStyle/>
          <a:p>
            <a:r>
              <a:rPr lang="en-US"/>
              <a:t>NP-led GMV 1.5hr</a:t>
            </a:r>
          </a:p>
        </p:txBody>
      </p:sp>
      <p:sp>
        <p:nvSpPr>
          <p:cNvPr id="7" name="TextBox 6">
            <a:extLst>
              <a:ext uri="{FF2B5EF4-FFF2-40B4-BE49-F238E27FC236}">
                <a16:creationId xmlns:a16="http://schemas.microsoft.com/office/drawing/2014/main" id="{6E48A15A-E0CB-B21E-55DA-FD21BBCF58CE}"/>
              </a:ext>
            </a:extLst>
          </p:cNvPr>
          <p:cNvSpPr txBox="1"/>
          <p:nvPr/>
        </p:nvSpPr>
        <p:spPr>
          <a:xfrm>
            <a:off x="6294120" y="4530090"/>
            <a:ext cx="2541270" cy="369332"/>
          </a:xfrm>
          <a:prstGeom prst="rect">
            <a:avLst/>
          </a:prstGeom>
          <a:solidFill>
            <a:schemeClr val="bg1"/>
          </a:solidFill>
          <a:ln>
            <a:solidFill>
              <a:schemeClr val="tx1"/>
            </a:solidFill>
          </a:ln>
        </p:spPr>
        <p:txBody>
          <a:bodyPr wrap="square" rtlCol="0">
            <a:spAutoFit/>
          </a:bodyPr>
          <a:lstStyle/>
          <a:p>
            <a:r>
              <a:rPr lang="en-US"/>
              <a:t>NP clinic-6 return visits</a:t>
            </a:r>
          </a:p>
        </p:txBody>
      </p:sp>
    </p:spTree>
    <p:extLst>
      <p:ext uri="{BB962C8B-B14F-4D97-AF65-F5344CB8AC3E}">
        <p14:creationId xmlns:p14="http://schemas.microsoft.com/office/powerpoint/2010/main" val="152055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A15BCA-82EA-428A-2604-5B02F0CE685B}"/>
              </a:ext>
            </a:extLst>
          </p:cNvPr>
          <p:cNvSpPr>
            <a:spLocks noGrp="1"/>
          </p:cNvSpPr>
          <p:nvPr>
            <p:ph idx="1"/>
          </p:nvPr>
        </p:nvSpPr>
        <p:spPr/>
        <p:txBody>
          <a:bodyPr>
            <a:normAutofit/>
          </a:bodyPr>
          <a:lstStyle/>
          <a:p>
            <a:r>
              <a:rPr lang="en-US"/>
              <a:t>Survey is anonymous</a:t>
            </a:r>
          </a:p>
          <a:p>
            <a:r>
              <a:rPr lang="en-US"/>
              <a:t>30 items</a:t>
            </a:r>
          </a:p>
          <a:p>
            <a:r>
              <a:rPr lang="en-US"/>
              <a:t>Likert and free text</a:t>
            </a:r>
          </a:p>
          <a:p>
            <a:endParaRPr lang="en-US"/>
          </a:p>
        </p:txBody>
      </p:sp>
      <p:pic>
        <p:nvPicPr>
          <p:cNvPr id="4" name="Picture 3">
            <a:extLst>
              <a:ext uri="{FF2B5EF4-FFF2-40B4-BE49-F238E27FC236}">
                <a16:creationId xmlns:a16="http://schemas.microsoft.com/office/drawing/2014/main" id="{0CE4E0EA-A1CC-7C63-7BE2-EF2E42137AD2}"/>
              </a:ext>
            </a:extLst>
          </p:cNvPr>
          <p:cNvPicPr>
            <a:picLocks noChangeAspect="1"/>
          </p:cNvPicPr>
          <p:nvPr/>
        </p:nvPicPr>
        <p:blipFill>
          <a:blip r:embed="rId2"/>
          <a:stretch>
            <a:fillRect/>
          </a:stretch>
        </p:blipFill>
        <p:spPr>
          <a:xfrm>
            <a:off x="609600" y="1763112"/>
            <a:ext cx="5384800" cy="4200143"/>
          </a:xfrm>
          <a:prstGeom prst="rect">
            <a:avLst/>
          </a:prstGeom>
          <a:noFill/>
        </p:spPr>
      </p:pic>
      <p:sp>
        <p:nvSpPr>
          <p:cNvPr id="6" name="Content Placeholder 2">
            <a:extLst>
              <a:ext uri="{FF2B5EF4-FFF2-40B4-BE49-F238E27FC236}">
                <a16:creationId xmlns:a16="http://schemas.microsoft.com/office/drawing/2014/main" id="{6BE1433F-7AC7-40CA-0FD4-D56193A33F5C}"/>
              </a:ext>
            </a:extLst>
          </p:cNvPr>
          <p:cNvSpPr txBox="1">
            <a:spLocks/>
          </p:cNvSpPr>
          <p:nvPr/>
        </p:nvSpPr>
        <p:spPr>
          <a:xfrm>
            <a:off x="6197600" y="1600202"/>
            <a:ext cx="5384800" cy="4525963"/>
          </a:xfrm>
          <a:prstGeom prst="rect">
            <a:avLst/>
          </a:prstGeom>
        </p:spPr>
        <p:txBody>
          <a:bodyPr>
            <a:normAutofit/>
          </a:bodyPr>
          <a:lstStyle>
            <a:lvl1pPr marL="342845" indent="-342845" algn="l" defTabSz="457127" rtl="0" eaLnBrk="1" latinLnBrk="0" hangingPunct="1">
              <a:spcBef>
                <a:spcPct val="20000"/>
              </a:spcBef>
              <a:buFont typeface="Arial"/>
              <a:buChar char="•"/>
              <a:defRPr sz="3200" kern="1200">
                <a:solidFill>
                  <a:schemeClr val="tx1"/>
                </a:solidFill>
                <a:latin typeface="+mn-lt"/>
                <a:ea typeface="+mn-ea"/>
                <a:cs typeface="+mn-cs"/>
              </a:defRPr>
            </a:lvl1pPr>
            <a:lvl2pPr marL="742831" indent="-285704" algn="l" defTabSz="457127" rtl="0" eaLnBrk="1" latinLnBrk="0" hangingPunct="1">
              <a:spcBef>
                <a:spcPct val="20000"/>
              </a:spcBef>
              <a:buFont typeface="Arial"/>
              <a:buChar char="–"/>
              <a:defRPr sz="2800" kern="1200">
                <a:solidFill>
                  <a:schemeClr val="tx1"/>
                </a:solidFill>
                <a:latin typeface="+mn-lt"/>
                <a:ea typeface="+mn-ea"/>
                <a:cs typeface="+mn-cs"/>
              </a:defRPr>
            </a:lvl2pPr>
            <a:lvl3pPr marL="1142817" indent="-228563" algn="l" defTabSz="457127" rtl="0" eaLnBrk="1" latinLnBrk="0" hangingPunct="1">
              <a:spcBef>
                <a:spcPct val="20000"/>
              </a:spcBef>
              <a:buFont typeface="Arial"/>
              <a:buChar char="•"/>
              <a:defRPr sz="2400" kern="1200">
                <a:solidFill>
                  <a:schemeClr val="tx1"/>
                </a:solidFill>
                <a:latin typeface="+mn-lt"/>
                <a:ea typeface="+mn-ea"/>
                <a:cs typeface="+mn-cs"/>
              </a:defRPr>
            </a:lvl3pPr>
            <a:lvl4pPr marL="1599944" indent="-228563" algn="l" defTabSz="457127" rtl="0" eaLnBrk="1" latinLnBrk="0" hangingPunct="1">
              <a:spcBef>
                <a:spcPct val="20000"/>
              </a:spcBef>
              <a:buFont typeface="Arial"/>
              <a:buChar char="–"/>
              <a:defRPr sz="2000" kern="1200">
                <a:solidFill>
                  <a:schemeClr val="tx1"/>
                </a:solidFill>
                <a:latin typeface="+mn-lt"/>
                <a:ea typeface="+mn-ea"/>
                <a:cs typeface="+mn-cs"/>
              </a:defRPr>
            </a:lvl4pPr>
            <a:lvl5pPr marL="2057071" indent="-228563" algn="l" defTabSz="457127" rtl="0" eaLnBrk="1" latinLnBrk="0" hangingPunct="1">
              <a:spcBef>
                <a:spcPct val="20000"/>
              </a:spcBef>
              <a:buFont typeface="Arial"/>
              <a:buChar char="»"/>
              <a:defRPr sz="2000" kern="1200">
                <a:solidFill>
                  <a:schemeClr val="tx1"/>
                </a:solidFill>
                <a:latin typeface="+mn-lt"/>
                <a:ea typeface="+mn-ea"/>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a:lstStyle>
          <a:p>
            <a:r>
              <a:rPr lang="en-US"/>
              <a:t>Survey is anonymous</a:t>
            </a:r>
          </a:p>
          <a:p>
            <a:r>
              <a:rPr lang="en-US"/>
              <a:t>30 items</a:t>
            </a:r>
          </a:p>
          <a:p>
            <a:r>
              <a:rPr lang="en-US"/>
              <a:t>Likert and free text</a:t>
            </a:r>
          </a:p>
          <a:p>
            <a:endParaRPr lang="en-US"/>
          </a:p>
        </p:txBody>
      </p:sp>
    </p:spTree>
    <p:extLst>
      <p:ext uri="{BB962C8B-B14F-4D97-AF65-F5344CB8AC3E}">
        <p14:creationId xmlns:p14="http://schemas.microsoft.com/office/powerpoint/2010/main" val="2240045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21055C-5E33-5D21-2A6E-21827FA88ED3}"/>
              </a:ext>
            </a:extLst>
          </p:cNvPr>
          <p:cNvSpPr>
            <a:spLocks noGrp="1"/>
          </p:cNvSpPr>
          <p:nvPr>
            <p:ph type="title"/>
          </p:nvPr>
        </p:nvSpPr>
        <p:spPr>
          <a:xfrm>
            <a:off x="282221" y="1623681"/>
            <a:ext cx="4032604" cy="1143000"/>
          </a:xfrm>
        </p:spPr>
        <p:txBody>
          <a:bodyPr>
            <a:normAutofit/>
          </a:bodyPr>
          <a:lstStyle/>
          <a:p>
            <a:r>
              <a:rPr lang="en-US">
                <a:solidFill>
                  <a:schemeClr val="tx1"/>
                </a:solidFill>
              </a:rPr>
              <a:t>Group experience survey results</a:t>
            </a:r>
          </a:p>
        </p:txBody>
      </p:sp>
      <p:sp>
        <p:nvSpPr>
          <p:cNvPr id="6" name="Text Placeholder 5">
            <a:extLst>
              <a:ext uri="{FF2B5EF4-FFF2-40B4-BE49-F238E27FC236}">
                <a16:creationId xmlns:a16="http://schemas.microsoft.com/office/drawing/2014/main" id="{B587B122-1579-FDB8-443B-F05E622163C3}"/>
              </a:ext>
            </a:extLst>
          </p:cNvPr>
          <p:cNvSpPr>
            <a:spLocks noGrp="1"/>
          </p:cNvSpPr>
          <p:nvPr>
            <p:ph idx="1"/>
          </p:nvPr>
        </p:nvSpPr>
        <p:spPr>
          <a:xfrm>
            <a:off x="282221" y="2746374"/>
            <a:ext cx="5486400" cy="4525963"/>
          </a:xfrm>
        </p:spPr>
        <p:txBody>
          <a:bodyPr>
            <a:normAutofit/>
          </a:bodyPr>
          <a:lstStyle/>
          <a:p>
            <a:pPr marL="0" indent="0">
              <a:buNone/>
            </a:pPr>
            <a:r>
              <a:rPr lang="en-US" sz="2400"/>
              <a:t>What concerns are you looking to address? </a:t>
            </a:r>
          </a:p>
          <a:p>
            <a:pPr marL="0" indent="0">
              <a:buNone/>
            </a:pPr>
            <a:r>
              <a:rPr lang="en-US" sz="2400"/>
              <a:t>(Check all that apply)</a:t>
            </a:r>
          </a:p>
        </p:txBody>
      </p:sp>
      <p:sp>
        <p:nvSpPr>
          <p:cNvPr id="5" name="Slide Number Placeholder 4">
            <a:extLst>
              <a:ext uri="{FF2B5EF4-FFF2-40B4-BE49-F238E27FC236}">
                <a16:creationId xmlns:a16="http://schemas.microsoft.com/office/drawing/2014/main" id="{E74B0ADB-527F-A58C-9372-D8502ED6F9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prstClr val="black">
                  <a:tint val="75000"/>
                </a:prstClr>
              </a:solidFill>
              <a:effectLst/>
              <a:uLnTx/>
              <a:uFillTx/>
              <a:latin typeface="Tenorite"/>
              <a:ea typeface="+mn-ea"/>
              <a:cs typeface="+mn-cs"/>
            </a:endParaRPr>
          </a:p>
        </p:txBody>
      </p:sp>
      <p:pic>
        <p:nvPicPr>
          <p:cNvPr id="8" name="Picture 7" descr="A graph of a patient&#10;&#10;Description automatically generated with medium confidence">
            <a:extLst>
              <a:ext uri="{FF2B5EF4-FFF2-40B4-BE49-F238E27FC236}">
                <a16:creationId xmlns:a16="http://schemas.microsoft.com/office/drawing/2014/main" id="{891420DC-E94A-3861-54EE-CB85967BBA8D}"/>
              </a:ext>
            </a:extLst>
          </p:cNvPr>
          <p:cNvPicPr>
            <a:picLocks noChangeAspect="1"/>
          </p:cNvPicPr>
          <p:nvPr/>
        </p:nvPicPr>
        <p:blipFill>
          <a:blip r:embed="rId3"/>
          <a:stretch>
            <a:fillRect/>
          </a:stretch>
        </p:blipFill>
        <p:spPr>
          <a:xfrm>
            <a:off x="5590123" y="1277607"/>
            <a:ext cx="5486400" cy="5301559"/>
          </a:xfrm>
          <a:prstGeom prst="rect">
            <a:avLst/>
          </a:prstGeom>
        </p:spPr>
      </p:pic>
    </p:spTree>
    <p:extLst>
      <p:ext uri="{BB962C8B-B14F-4D97-AF65-F5344CB8AC3E}">
        <p14:creationId xmlns:p14="http://schemas.microsoft.com/office/powerpoint/2010/main" val="1874810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87B122-1579-FDB8-443B-F05E622163C3}"/>
              </a:ext>
            </a:extLst>
          </p:cNvPr>
          <p:cNvSpPr>
            <a:spLocks noGrp="1"/>
          </p:cNvSpPr>
          <p:nvPr>
            <p:ph idx="1"/>
          </p:nvPr>
        </p:nvSpPr>
        <p:spPr>
          <a:xfrm>
            <a:off x="282221" y="2631018"/>
            <a:ext cx="4757530" cy="4525963"/>
          </a:xfrm>
        </p:spPr>
        <p:txBody>
          <a:bodyPr>
            <a:normAutofit/>
          </a:bodyPr>
          <a:lstStyle/>
          <a:p>
            <a:pPr marL="0" indent="0">
              <a:buNone/>
            </a:pPr>
            <a:r>
              <a:rPr lang="en-US" sz="2400"/>
              <a:t>0 to 5 scales </a:t>
            </a:r>
          </a:p>
          <a:p>
            <a:pPr marL="0" indent="0">
              <a:buNone/>
            </a:pPr>
            <a:r>
              <a:rPr lang="en-US" sz="2400"/>
              <a:t>Strongly disagree (0) to strongly agree (5)</a:t>
            </a:r>
          </a:p>
        </p:txBody>
      </p:sp>
      <p:sp>
        <p:nvSpPr>
          <p:cNvPr id="5" name="Slide Number Placeholder 4">
            <a:extLst>
              <a:ext uri="{FF2B5EF4-FFF2-40B4-BE49-F238E27FC236}">
                <a16:creationId xmlns:a16="http://schemas.microsoft.com/office/drawing/2014/main" id="{E74B0ADB-527F-A58C-9372-D8502ED6F918}"/>
              </a:ext>
            </a:extLst>
          </p:cNvPr>
          <p:cNvSpPr>
            <a:spLocks noGrp="1"/>
          </p:cNvSpPr>
          <p:nvPr>
            <p:ph type="sldNum" sz="quarter" idx="12"/>
          </p:nvPr>
        </p:nvSpPr>
        <p:spPr/>
        <p:txBody>
          <a:bodyPr/>
          <a:lstStyle/>
          <a:p>
            <a:fld id="{A49DFD55-3C28-40EF-9E31-A92D2E4017FF}" type="slidenum">
              <a:rPr lang="en-US" smtClean="0"/>
              <a:pPr/>
              <a:t>47</a:t>
            </a:fld>
            <a:endParaRPr lang="en-US"/>
          </a:p>
        </p:txBody>
      </p:sp>
      <p:graphicFrame>
        <p:nvGraphicFramePr>
          <p:cNvPr id="10" name="Table Placeholder 2">
            <a:extLst>
              <a:ext uri="{FF2B5EF4-FFF2-40B4-BE49-F238E27FC236}">
                <a16:creationId xmlns:a16="http://schemas.microsoft.com/office/drawing/2014/main" id="{98ED67AF-B48B-F5F8-E2FD-1C98C42C4D54}"/>
              </a:ext>
            </a:extLst>
          </p:cNvPr>
          <p:cNvGraphicFramePr>
            <a:graphicFrameLocks noGrp="1"/>
          </p:cNvGraphicFramePr>
          <p:nvPr>
            <p:ph type="tbl" sz="quarter" idx="4294967295"/>
            <p:extLst>
              <p:ext uri="{D42A27DB-BD31-4B8C-83A1-F6EECF244321}">
                <p14:modId xmlns:p14="http://schemas.microsoft.com/office/powerpoint/2010/main" val="3693049857"/>
              </p:ext>
            </p:extLst>
          </p:nvPr>
        </p:nvGraphicFramePr>
        <p:xfrm>
          <a:off x="5580063" y="1221471"/>
          <a:ext cx="6161363" cy="5454797"/>
        </p:xfrm>
        <a:graphic>
          <a:graphicData uri="http://schemas.openxmlformats.org/drawingml/2006/table">
            <a:tbl>
              <a:tblPr firstRow="1" bandRow="1">
                <a:tableStyleId>{7E9639D4-E3E2-4D34-9284-5A2195B3D0D7}</a:tableStyleId>
              </a:tblPr>
              <a:tblGrid>
                <a:gridCol w="4942795">
                  <a:extLst>
                    <a:ext uri="{9D8B030D-6E8A-4147-A177-3AD203B41FA5}">
                      <a16:colId xmlns:a16="http://schemas.microsoft.com/office/drawing/2014/main" val="127040821"/>
                    </a:ext>
                  </a:extLst>
                </a:gridCol>
                <a:gridCol w="1218568">
                  <a:extLst>
                    <a:ext uri="{9D8B030D-6E8A-4147-A177-3AD203B41FA5}">
                      <a16:colId xmlns:a16="http://schemas.microsoft.com/office/drawing/2014/main" val="3472639139"/>
                    </a:ext>
                  </a:extLst>
                </a:gridCol>
              </a:tblGrid>
              <a:tr h="784567">
                <a:tc>
                  <a:txBody>
                    <a:bodyPr/>
                    <a:lstStyle/>
                    <a:p>
                      <a:pPr algn="ctr"/>
                      <a:r>
                        <a:rPr lang="en-US" b="0"/>
                        <a:t>ITEM</a:t>
                      </a:r>
                    </a:p>
                  </a:txBody>
                  <a:tcPr anchor="ctr"/>
                </a:tc>
                <a:tc>
                  <a:txBody>
                    <a:bodyPr/>
                    <a:lstStyle/>
                    <a:p>
                      <a:pPr algn="ctr"/>
                      <a:r>
                        <a:rPr lang="en-US" b="0"/>
                        <a:t>MEAN</a:t>
                      </a:r>
                    </a:p>
                  </a:txBody>
                  <a:tcPr anchor="ctr"/>
                </a:tc>
                <a:extLst>
                  <a:ext uri="{0D108BD9-81ED-4DB2-BD59-A6C34878D82A}">
                    <a16:rowId xmlns:a16="http://schemas.microsoft.com/office/drawing/2014/main" val="3298013591"/>
                  </a:ext>
                </a:extLst>
              </a:tr>
              <a:tr h="812893">
                <a:tc>
                  <a:txBody>
                    <a:bodyPr/>
                    <a:lstStyle/>
                    <a:p>
                      <a:pPr algn="ctr"/>
                      <a:r>
                        <a:rPr lang="en-US"/>
                        <a:t>I learned information in this group that is relevant to managing my health.</a:t>
                      </a:r>
                    </a:p>
                  </a:txBody>
                  <a:tcPr anchor="ctr"/>
                </a:tc>
                <a:tc>
                  <a:txBody>
                    <a:bodyPr/>
                    <a:lstStyle/>
                    <a:p>
                      <a:pPr algn="ctr"/>
                      <a:r>
                        <a:rPr lang="en-US"/>
                        <a:t>4.81</a:t>
                      </a:r>
                    </a:p>
                  </a:txBody>
                  <a:tcPr anchor="ctr"/>
                </a:tc>
                <a:extLst>
                  <a:ext uri="{0D108BD9-81ED-4DB2-BD59-A6C34878D82A}">
                    <a16:rowId xmlns:a16="http://schemas.microsoft.com/office/drawing/2014/main" val="85209771"/>
                  </a:ext>
                </a:extLst>
              </a:tr>
              <a:tr h="619764">
                <a:tc>
                  <a:txBody>
                    <a:bodyPr/>
                    <a:lstStyle/>
                    <a:p>
                      <a:pPr algn="ctr"/>
                      <a:r>
                        <a:rPr lang="en-US"/>
                        <a:t>I learned skills and tools in this group that have helped me manage my health.</a:t>
                      </a:r>
                    </a:p>
                  </a:txBody>
                  <a:tcPr anchor="ctr"/>
                </a:tc>
                <a:tc>
                  <a:txBody>
                    <a:bodyPr/>
                    <a:lstStyle/>
                    <a:p>
                      <a:pPr algn="ctr"/>
                      <a:r>
                        <a:rPr lang="en-US"/>
                        <a:t>4.62</a:t>
                      </a:r>
                    </a:p>
                  </a:txBody>
                  <a:tcPr anchor="ctr"/>
                </a:tc>
                <a:extLst>
                  <a:ext uri="{0D108BD9-81ED-4DB2-BD59-A6C34878D82A}">
                    <a16:rowId xmlns:a16="http://schemas.microsoft.com/office/drawing/2014/main" val="4061031278"/>
                  </a:ext>
                </a:extLst>
              </a:tr>
              <a:tr h="675368">
                <a:tc>
                  <a:txBody>
                    <a:bodyPr/>
                    <a:lstStyle/>
                    <a:p>
                      <a:pPr algn="ctr"/>
                      <a:r>
                        <a:rPr lang="en-US"/>
                        <a:t>I felt supported by the group facilitator(s).</a:t>
                      </a:r>
                    </a:p>
                  </a:txBody>
                  <a:tcPr anchor="ctr"/>
                </a:tc>
                <a:tc>
                  <a:txBody>
                    <a:bodyPr/>
                    <a:lstStyle/>
                    <a:p>
                      <a:pPr algn="ctr"/>
                      <a:r>
                        <a:rPr lang="en-US"/>
                        <a:t>4.85</a:t>
                      </a:r>
                    </a:p>
                  </a:txBody>
                  <a:tcPr anchor="ctr"/>
                </a:tc>
                <a:extLst>
                  <a:ext uri="{0D108BD9-81ED-4DB2-BD59-A6C34878D82A}">
                    <a16:rowId xmlns:a16="http://schemas.microsoft.com/office/drawing/2014/main" val="3591840781"/>
                  </a:ext>
                </a:extLst>
              </a:tr>
              <a:tr h="790175">
                <a:tc>
                  <a:txBody>
                    <a:bodyPr/>
                    <a:lstStyle/>
                    <a:p>
                      <a:pPr algn="ctr"/>
                      <a:r>
                        <a:rPr lang="en-US"/>
                        <a:t>I felt supported by other members of the group.</a:t>
                      </a:r>
                    </a:p>
                  </a:txBody>
                  <a:tcPr anchor="ctr"/>
                </a:tc>
                <a:tc>
                  <a:txBody>
                    <a:bodyPr/>
                    <a:lstStyle/>
                    <a:p>
                      <a:pPr algn="ctr"/>
                      <a:r>
                        <a:rPr lang="en-US"/>
                        <a:t>4.80</a:t>
                      </a:r>
                    </a:p>
                  </a:txBody>
                  <a:tcPr anchor="ctr"/>
                </a:tc>
                <a:extLst>
                  <a:ext uri="{0D108BD9-81ED-4DB2-BD59-A6C34878D82A}">
                    <a16:rowId xmlns:a16="http://schemas.microsoft.com/office/drawing/2014/main" val="335389741"/>
                  </a:ext>
                </a:extLst>
              </a:tr>
              <a:tr h="875857">
                <a:tc>
                  <a:txBody>
                    <a:bodyPr/>
                    <a:lstStyle/>
                    <a:p>
                      <a:pPr algn="ctr"/>
                      <a:r>
                        <a:rPr lang="en-US"/>
                        <a:t>How useful did you find the class materials?</a:t>
                      </a:r>
                    </a:p>
                  </a:txBody>
                  <a:tcPr anchor="ctr"/>
                </a:tc>
                <a:tc>
                  <a:txBody>
                    <a:bodyPr/>
                    <a:lstStyle/>
                    <a:p>
                      <a:pPr algn="ctr"/>
                      <a:r>
                        <a:rPr lang="en-US"/>
                        <a:t>4.42</a:t>
                      </a:r>
                    </a:p>
                  </a:txBody>
                  <a:tcPr anchor="ctr"/>
                </a:tc>
                <a:extLst>
                  <a:ext uri="{0D108BD9-81ED-4DB2-BD59-A6C34878D82A}">
                    <a16:rowId xmlns:a16="http://schemas.microsoft.com/office/drawing/2014/main" val="1677783214"/>
                  </a:ext>
                </a:extLst>
              </a:tr>
              <a:tr h="875857">
                <a:tc>
                  <a:txBody>
                    <a:bodyPr/>
                    <a:lstStyle/>
                    <a:p>
                      <a:pPr algn="ctr"/>
                      <a:r>
                        <a:rPr lang="en-US"/>
                        <a:t>How likely are you to recommend this group to others?</a:t>
                      </a:r>
                    </a:p>
                  </a:txBody>
                  <a:tcPr anchor="ctr"/>
                </a:tc>
                <a:tc>
                  <a:txBody>
                    <a:bodyPr/>
                    <a:lstStyle/>
                    <a:p>
                      <a:pPr algn="ctr"/>
                      <a:r>
                        <a:rPr lang="en-US"/>
                        <a:t>4.80</a:t>
                      </a:r>
                    </a:p>
                  </a:txBody>
                  <a:tcPr anchor="ctr"/>
                </a:tc>
                <a:extLst>
                  <a:ext uri="{0D108BD9-81ED-4DB2-BD59-A6C34878D82A}">
                    <a16:rowId xmlns:a16="http://schemas.microsoft.com/office/drawing/2014/main" val="245057255"/>
                  </a:ext>
                </a:extLst>
              </a:tr>
            </a:tbl>
          </a:graphicData>
        </a:graphic>
      </p:graphicFrame>
      <p:sp>
        <p:nvSpPr>
          <p:cNvPr id="7" name="Title 2">
            <a:extLst>
              <a:ext uri="{FF2B5EF4-FFF2-40B4-BE49-F238E27FC236}">
                <a16:creationId xmlns:a16="http://schemas.microsoft.com/office/drawing/2014/main" id="{121B3A36-B85F-5C61-82DA-FCB668ABAD38}"/>
              </a:ext>
            </a:extLst>
          </p:cNvPr>
          <p:cNvSpPr>
            <a:spLocks noGrp="1"/>
          </p:cNvSpPr>
          <p:nvPr>
            <p:ph type="title"/>
          </p:nvPr>
        </p:nvSpPr>
        <p:spPr>
          <a:xfrm>
            <a:off x="282221" y="1623681"/>
            <a:ext cx="4032604" cy="1143000"/>
          </a:xfrm>
        </p:spPr>
        <p:txBody>
          <a:bodyPr>
            <a:normAutofit/>
          </a:bodyPr>
          <a:lstStyle/>
          <a:p>
            <a:r>
              <a:rPr lang="en-US">
                <a:solidFill>
                  <a:schemeClr val="tx1"/>
                </a:solidFill>
              </a:rPr>
              <a:t>Group experience survey results</a:t>
            </a:r>
          </a:p>
        </p:txBody>
      </p:sp>
    </p:spTree>
    <p:extLst>
      <p:ext uri="{BB962C8B-B14F-4D97-AF65-F5344CB8AC3E}">
        <p14:creationId xmlns:p14="http://schemas.microsoft.com/office/powerpoint/2010/main" val="1658164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325084" y="388146"/>
            <a:ext cx="10972800" cy="1143000"/>
          </a:xfrm>
        </p:spPr>
        <p:txBody>
          <a:bodyPr/>
          <a:lstStyle/>
          <a:p>
            <a:r>
              <a:rPr lang="en-US"/>
              <a:t>Group feedback: What did you find most helpful?</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idx="1"/>
          </p:nvPr>
        </p:nvSpPr>
        <p:spPr/>
        <p:txBody>
          <a:bodyPr>
            <a:normAutofit fontScale="92500" lnSpcReduction="20000"/>
          </a:bodyPr>
          <a:lstStyle/>
          <a:p>
            <a:pPr lvl="1"/>
            <a:r>
              <a:rPr lang="en-US" b="1"/>
              <a:t>Connecting</a:t>
            </a:r>
            <a:r>
              <a:rPr lang="en-US"/>
              <a:t> with others who understand my limitations.</a:t>
            </a:r>
          </a:p>
          <a:p>
            <a:pPr lvl="1"/>
            <a:r>
              <a:rPr lang="en-US"/>
              <a:t>Connecting with others like me. Learning about fascia and central sensitization. </a:t>
            </a:r>
          </a:p>
          <a:p>
            <a:pPr lvl="1"/>
            <a:r>
              <a:rPr lang="en-US"/>
              <a:t>Loved getting to interact with others w/ eds. </a:t>
            </a:r>
            <a:r>
              <a:rPr lang="en-US" b="1"/>
              <a:t>getting to learn how others navigate life</a:t>
            </a:r>
            <a:r>
              <a:rPr lang="en-US"/>
              <a:t>, and what can help. really </a:t>
            </a:r>
            <a:r>
              <a:rPr lang="en-US" b="1"/>
              <a:t>liked learning about the more medical side </a:t>
            </a:r>
            <a:r>
              <a:rPr lang="en-US"/>
              <a:t>of it too - ex fascia, central sensitivity</a:t>
            </a:r>
          </a:p>
          <a:p>
            <a:pPr lvl="1"/>
            <a:r>
              <a:rPr lang="en-US"/>
              <a:t>Facilitator encouraging us to be </a:t>
            </a:r>
            <a:r>
              <a:rPr lang="en-US" b="1"/>
              <a:t>physically comfortable during the appointment</a:t>
            </a:r>
            <a:r>
              <a:rPr lang="en-US"/>
              <a:t>. Being able to take the class from bed made this doable for me. and now </a:t>
            </a:r>
            <a:r>
              <a:rPr lang="en-US" b="1"/>
              <a:t>I'm more willing to ask for similar accommodations</a:t>
            </a:r>
            <a:r>
              <a:rPr lang="en-US"/>
              <a:t> in other appointments.</a:t>
            </a:r>
          </a:p>
          <a:p>
            <a:pPr lvl="1"/>
            <a:r>
              <a:rPr lang="en-US"/>
              <a:t>Community in minority. </a:t>
            </a:r>
            <a:r>
              <a:rPr lang="en-US" b="1"/>
              <a:t>Fascia facts</a:t>
            </a:r>
            <a:r>
              <a:rPr lang="en-US"/>
              <a:t>. Dynamic disability and pacing. Advocating and making accommodations for yourself.</a:t>
            </a:r>
          </a:p>
          <a:p>
            <a:pPr lvl="1"/>
            <a:endParaRPr lang="en-US"/>
          </a:p>
          <a:p>
            <a:pPr lvl="1"/>
            <a:endParaRPr lang="en-US"/>
          </a:p>
          <a:p>
            <a:pPr lvl="1"/>
            <a:endParaRPr lang="en-US"/>
          </a:p>
        </p:txBody>
      </p:sp>
      <p:sp>
        <p:nvSpPr>
          <p:cNvPr id="14" name="Slide Number Placeholder 5">
            <a:extLst>
              <a:ext uri="{FF2B5EF4-FFF2-40B4-BE49-F238E27FC236}">
                <a16:creationId xmlns:a16="http://schemas.microsoft.com/office/drawing/2014/main" id="{ECE635A2-70B8-3EAB-6A18-952B02EBAA1E}"/>
              </a:ext>
            </a:extLst>
          </p:cNvPr>
          <p:cNvSpPr>
            <a:spLocks noGrp="1"/>
          </p:cNvSpPr>
          <p:nvPr>
            <p:ph type="sldNum" sz="quarter" idx="12"/>
          </p:nvPr>
        </p:nvSpPr>
        <p:spPr/>
        <p:txBody>
          <a:bodyPr/>
          <a:lstStyle/>
          <a:p>
            <a:fld id="{A49DFD55-3C28-40EF-9E31-A92D2E4017FF}" type="slidenum">
              <a:rPr lang="en-US" smtClean="0"/>
              <a:pPr/>
              <a:t>48</a:t>
            </a:fld>
            <a:endParaRPr lang="en-US"/>
          </a:p>
        </p:txBody>
      </p:sp>
    </p:spTree>
    <p:extLst>
      <p:ext uri="{BB962C8B-B14F-4D97-AF65-F5344CB8AC3E}">
        <p14:creationId xmlns:p14="http://schemas.microsoft.com/office/powerpoint/2010/main" val="3571516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9140014-73D5-419B-8867-972BB18D52D4}"/>
              </a:ext>
            </a:extLst>
          </p:cNvPr>
          <p:cNvSpPr>
            <a:spLocks noGrp="1"/>
          </p:cNvSpPr>
          <p:nvPr>
            <p:ph type="title"/>
          </p:nvPr>
        </p:nvSpPr>
        <p:spPr>
          <a:xfrm>
            <a:off x="310796" y="-249804"/>
            <a:ext cx="10972800" cy="1143000"/>
          </a:xfrm>
        </p:spPr>
        <p:txBody>
          <a:bodyPr anchor="b">
            <a:normAutofit/>
          </a:bodyPr>
          <a:lstStyle/>
          <a:p>
            <a:r>
              <a:rPr lang="en-US"/>
              <a:t>Suggestions for improvement and adjustments</a:t>
            </a:r>
          </a:p>
        </p:txBody>
      </p:sp>
      <p:sp>
        <p:nvSpPr>
          <p:cNvPr id="20" name="Content Placeholder 3">
            <a:extLst>
              <a:ext uri="{FF2B5EF4-FFF2-40B4-BE49-F238E27FC236}">
                <a16:creationId xmlns:a16="http://schemas.microsoft.com/office/drawing/2014/main" id="{33D8731E-4977-402E-8BFD-895B4D0544CC}"/>
              </a:ext>
            </a:extLst>
          </p:cNvPr>
          <p:cNvSpPr>
            <a:spLocks noGrp="1"/>
          </p:cNvSpPr>
          <p:nvPr>
            <p:ph idx="1"/>
          </p:nvPr>
        </p:nvSpPr>
        <p:spPr/>
        <p:txBody>
          <a:bodyPr>
            <a:normAutofit lnSpcReduction="10000"/>
          </a:bodyPr>
          <a:lstStyle/>
          <a:p>
            <a:pPr>
              <a:lnSpc>
                <a:spcPct val="90000"/>
              </a:lnSpc>
            </a:pPr>
            <a:r>
              <a:rPr lang="en-US"/>
              <a:t>Group should be longer</a:t>
            </a:r>
          </a:p>
          <a:p>
            <a:pPr lvl="1">
              <a:lnSpc>
                <a:spcPct val="90000"/>
              </a:lnSpc>
            </a:pPr>
            <a:r>
              <a:rPr lang="en-US"/>
              <a:t>Adjusted from 5 to 6 sessions</a:t>
            </a:r>
          </a:p>
          <a:p>
            <a:pPr>
              <a:lnSpc>
                <a:spcPct val="90000"/>
              </a:lnSpc>
            </a:pPr>
            <a:r>
              <a:rPr lang="en-US"/>
              <a:t>More focus on practices for coping with pain</a:t>
            </a:r>
          </a:p>
          <a:p>
            <a:pPr lvl="1">
              <a:lnSpc>
                <a:spcPct val="90000"/>
              </a:lnSpc>
            </a:pPr>
            <a:r>
              <a:rPr lang="en-US"/>
              <a:t>Include practice of coping skills in each session (e.g. guided visualization, somatic tracking, body scan)</a:t>
            </a:r>
          </a:p>
          <a:p>
            <a:pPr>
              <a:lnSpc>
                <a:spcPct val="90000"/>
              </a:lnSpc>
            </a:pPr>
            <a:r>
              <a:rPr lang="en-US"/>
              <a:t>Ongoing support </a:t>
            </a:r>
          </a:p>
          <a:p>
            <a:pPr lvl="1">
              <a:lnSpc>
                <a:spcPct val="90000"/>
              </a:lnSpc>
            </a:pPr>
            <a:r>
              <a:rPr lang="en-US"/>
              <a:t>Invitation to members to exchange contact info as desired</a:t>
            </a:r>
          </a:p>
          <a:p>
            <a:pPr>
              <a:lnSpc>
                <a:spcPct val="90000"/>
              </a:lnSpc>
            </a:pPr>
            <a:r>
              <a:rPr lang="en-US"/>
              <a:t>Future/needed</a:t>
            </a:r>
          </a:p>
          <a:p>
            <a:pPr lvl="1">
              <a:lnSpc>
                <a:spcPct val="90000"/>
              </a:lnSpc>
            </a:pPr>
            <a:r>
              <a:rPr lang="en-US"/>
              <a:t>Resources for further study </a:t>
            </a:r>
          </a:p>
          <a:p>
            <a:pPr lvl="1">
              <a:lnSpc>
                <a:spcPct val="90000"/>
              </a:lnSpc>
            </a:pPr>
            <a:r>
              <a:rPr lang="en-US"/>
              <a:t>Information about scientific literacy </a:t>
            </a:r>
          </a:p>
          <a:p>
            <a:pPr lvl="1">
              <a:lnSpc>
                <a:spcPct val="90000"/>
              </a:lnSpc>
            </a:pPr>
            <a:endParaRPr lang="en-US"/>
          </a:p>
          <a:p>
            <a:pPr>
              <a:lnSpc>
                <a:spcPct val="90000"/>
              </a:lnSpc>
            </a:pPr>
            <a:endParaRPr lang="en-US"/>
          </a:p>
        </p:txBody>
      </p:sp>
      <p:sp>
        <p:nvSpPr>
          <p:cNvPr id="9" name="Slide Number Placeholder 8" hidden="1">
            <a:extLst>
              <a:ext uri="{FF2B5EF4-FFF2-40B4-BE49-F238E27FC236}">
                <a16:creationId xmlns:a16="http://schemas.microsoft.com/office/drawing/2014/main" id="{C396FFDC-ADE8-4009-A466-A81787258E88}"/>
              </a:ext>
            </a:extLst>
          </p:cNvPr>
          <p:cNvSpPr>
            <a:spLocks noGrp="1"/>
          </p:cNvSpPr>
          <p:nvPr>
            <p:ph type="sldNum" sz="quarter" idx="12"/>
          </p:nvPr>
        </p:nvSpPr>
        <p:spPr/>
        <p:txBody>
          <a:bodyPr/>
          <a:lstStyle/>
          <a:p>
            <a:pPr>
              <a:spcAft>
                <a:spcPts val="600"/>
              </a:spcAft>
            </a:pPr>
            <a:fld id="{A49DFD55-3C28-40EF-9E31-A92D2E4017FF}" type="slidenum">
              <a:rPr lang="en-US" smtClean="0"/>
              <a:pPr>
                <a:spcAft>
                  <a:spcPts val="600"/>
                </a:spcAft>
              </a:pPr>
              <a:t>49</a:t>
            </a:fld>
            <a:endParaRPr lang="en-US"/>
          </a:p>
        </p:txBody>
      </p:sp>
    </p:spTree>
    <p:extLst>
      <p:ext uri="{BB962C8B-B14F-4D97-AF65-F5344CB8AC3E}">
        <p14:creationId xmlns:p14="http://schemas.microsoft.com/office/powerpoint/2010/main" val="1901134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84F3-01B1-2B78-6B4E-6A5503F49CA7}"/>
              </a:ext>
            </a:extLst>
          </p:cNvPr>
          <p:cNvSpPr>
            <a:spLocks noGrp="1"/>
          </p:cNvSpPr>
          <p:nvPr>
            <p:ph type="title"/>
          </p:nvPr>
        </p:nvSpPr>
        <p:spPr/>
        <p:txBody>
          <a:bodyPr>
            <a:normAutofit/>
          </a:bodyPr>
          <a:lstStyle/>
          <a:p>
            <a:r>
              <a:rPr lang="en-US" sz="3600"/>
              <a:t>Vanderbilt: Key Takeaways</a:t>
            </a:r>
          </a:p>
        </p:txBody>
      </p:sp>
      <p:sp>
        <p:nvSpPr>
          <p:cNvPr id="3" name="Content Placeholder 2">
            <a:extLst>
              <a:ext uri="{FF2B5EF4-FFF2-40B4-BE49-F238E27FC236}">
                <a16:creationId xmlns:a16="http://schemas.microsoft.com/office/drawing/2014/main" id="{E4B76EAE-0EFB-640D-4BC4-96AF1C06ECA4}"/>
              </a:ext>
            </a:extLst>
          </p:cNvPr>
          <p:cNvSpPr>
            <a:spLocks noGrp="1"/>
          </p:cNvSpPr>
          <p:nvPr>
            <p:ph idx="1"/>
          </p:nvPr>
        </p:nvSpPr>
        <p:spPr/>
        <p:txBody>
          <a:bodyPr>
            <a:normAutofit/>
          </a:bodyPr>
          <a:lstStyle/>
          <a:p>
            <a:pPr lvl="1"/>
            <a:r>
              <a:rPr lang="en-US" sz="3200">
                <a:ea typeface="+mn-lt"/>
                <a:cs typeface="+mn-lt"/>
              </a:rPr>
              <a:t>Improved access to care, particularly for those who live at a distance or whose health makes it difficult for them to travel</a:t>
            </a:r>
          </a:p>
          <a:p>
            <a:pPr lvl="1"/>
            <a:r>
              <a:rPr lang="en-US" sz="3200">
                <a:ea typeface="+mn-lt"/>
                <a:cs typeface="+mn-lt"/>
              </a:rPr>
              <a:t>Nurturing group facilitation professional identity</a:t>
            </a:r>
          </a:p>
          <a:p>
            <a:pPr lvl="1"/>
            <a:r>
              <a:rPr lang="en-US" sz="3200">
                <a:ea typeface="+mn-lt"/>
                <a:cs typeface="+mn-lt"/>
              </a:rPr>
              <a:t>Program Manager role as part of clinical services has allowed us to grow and support our group visit programs</a:t>
            </a:r>
          </a:p>
          <a:p>
            <a:pPr lvl="1"/>
            <a:r>
              <a:rPr lang="en-US" sz="3200">
                <a:ea typeface="+mn-lt"/>
                <a:cs typeface="+mn-lt"/>
              </a:rPr>
              <a:t>Patient feedback and evaluation essential to ongoing quality improvement</a:t>
            </a:r>
            <a:endParaRPr lang="en-US" sz="2800">
              <a:ea typeface="+mn-lt"/>
              <a:cs typeface="+mn-lt"/>
            </a:endParaRPr>
          </a:p>
          <a:p>
            <a:endParaRPr lang="en-US"/>
          </a:p>
        </p:txBody>
      </p:sp>
    </p:spTree>
    <p:extLst>
      <p:ext uri="{BB962C8B-B14F-4D97-AF65-F5344CB8AC3E}">
        <p14:creationId xmlns:p14="http://schemas.microsoft.com/office/powerpoint/2010/main" val="2970919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9B39-168E-314E-92A0-7A27E922B9F0}"/>
              </a:ext>
            </a:extLst>
          </p:cNvPr>
          <p:cNvSpPr>
            <a:spLocks noGrp="1"/>
          </p:cNvSpPr>
          <p:nvPr>
            <p:ph type="title"/>
          </p:nvPr>
        </p:nvSpPr>
        <p:spPr>
          <a:xfrm>
            <a:off x="449318" y="876"/>
            <a:ext cx="10893972" cy="1325563"/>
          </a:xfrm>
        </p:spPr>
        <p:txBody>
          <a:bodyPr>
            <a:normAutofit/>
          </a:bodyPr>
          <a:lstStyle/>
          <a:p>
            <a:r>
              <a:rPr lang="en-US" sz="3600">
                <a:solidFill>
                  <a:schemeClr val="tx2"/>
                </a:solidFill>
                <a:latin typeface="Garamond"/>
              </a:rPr>
              <a:t>Group Medical Visits: Growing nationally at Osher Centers</a:t>
            </a:r>
          </a:p>
        </p:txBody>
      </p:sp>
      <p:pic>
        <p:nvPicPr>
          <p:cNvPr id="3" name="Picture 2">
            <a:extLst>
              <a:ext uri="{FF2B5EF4-FFF2-40B4-BE49-F238E27FC236}">
                <a16:creationId xmlns:a16="http://schemas.microsoft.com/office/drawing/2014/main" id="{32BC2EC8-290D-616D-DD4E-A4BC6C86BA7D}"/>
              </a:ext>
            </a:extLst>
          </p:cNvPr>
          <p:cNvPicPr>
            <a:picLocks noChangeAspect="1"/>
          </p:cNvPicPr>
          <p:nvPr/>
        </p:nvPicPr>
        <p:blipFill>
          <a:blip r:embed="rId4"/>
          <a:stretch>
            <a:fillRect/>
          </a:stretch>
        </p:blipFill>
        <p:spPr>
          <a:xfrm>
            <a:off x="1321106" y="1132491"/>
            <a:ext cx="8894199" cy="5258578"/>
          </a:xfrm>
          <a:prstGeom prst="rect">
            <a:avLst/>
          </a:prstGeom>
        </p:spPr>
      </p:pic>
    </p:spTree>
    <p:extLst>
      <p:ext uri="{BB962C8B-B14F-4D97-AF65-F5344CB8AC3E}">
        <p14:creationId xmlns:p14="http://schemas.microsoft.com/office/powerpoint/2010/main" val="3608442369"/>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F139-56BC-A3ED-CA61-80792357D97F}"/>
            </a:ext>
          </a:extLst>
        </p:cNvPr>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11F45203-0EF1-7647-99EE-FC732BA31491}"/>
              </a:ext>
            </a:extLst>
          </p:cNvPr>
          <p:cNvPicPr>
            <a:picLocks noChangeAspect="1"/>
          </p:cNvPicPr>
          <p:nvPr/>
        </p:nvPicPr>
        <p:blipFill rotWithShape="1">
          <a:blip r:embed="rId3"/>
          <a:srcRect r="2400" b="8624"/>
          <a:stretch/>
        </p:blipFill>
        <p:spPr>
          <a:xfrm flipH="1">
            <a:off x="-2667" y="-1983"/>
            <a:ext cx="12194667" cy="6859983"/>
          </a:xfrm>
          <a:prstGeom prst="rect">
            <a:avLst/>
          </a:prstGeom>
        </p:spPr>
      </p:pic>
      <p:sp>
        <p:nvSpPr>
          <p:cNvPr id="12" name="Rectangle 11">
            <a:extLst>
              <a:ext uri="{FF2B5EF4-FFF2-40B4-BE49-F238E27FC236}">
                <a16:creationId xmlns:a16="http://schemas.microsoft.com/office/drawing/2014/main" id="{80566139-7DB1-CF81-AF30-600D73182879}"/>
              </a:ext>
            </a:extLst>
          </p:cNvPr>
          <p:cNvSpPr/>
          <p:nvPr/>
        </p:nvSpPr>
        <p:spPr>
          <a:xfrm>
            <a:off x="555067" y="0"/>
            <a:ext cx="7061200" cy="5486400"/>
          </a:xfrm>
          <a:prstGeom prst="rect">
            <a:avLst/>
          </a:prstGeom>
          <a:solidFill>
            <a:srgbClr val="042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6064FB6-6FFB-E651-14D4-A715094ADD65}"/>
              </a:ext>
            </a:extLst>
          </p:cNvPr>
          <p:cNvSpPr>
            <a:spLocks noGrp="1"/>
          </p:cNvSpPr>
          <p:nvPr>
            <p:ph type="title"/>
          </p:nvPr>
        </p:nvSpPr>
        <p:spPr>
          <a:xfrm>
            <a:off x="768035" y="1788771"/>
            <a:ext cx="6635263" cy="1063973"/>
          </a:xfrm>
        </p:spPr>
        <p:txBody>
          <a:bodyPr>
            <a:noAutofit/>
          </a:bodyPr>
          <a:lstStyle/>
          <a:p>
            <a:r>
              <a:rPr lang="en-US" sz="3600">
                <a:solidFill>
                  <a:schemeClr val="bg1"/>
                </a:solidFill>
                <a:latin typeface="Garamond"/>
              </a:rPr>
              <a:t>Operational Science &amp; Financial Models for Group Medical Visits</a:t>
            </a:r>
          </a:p>
        </p:txBody>
      </p:sp>
      <p:sp>
        <p:nvSpPr>
          <p:cNvPr id="15" name="Title 1">
            <a:extLst>
              <a:ext uri="{FF2B5EF4-FFF2-40B4-BE49-F238E27FC236}">
                <a16:creationId xmlns:a16="http://schemas.microsoft.com/office/drawing/2014/main" id="{8ECD432C-F1FA-BD9B-CCAA-1242AD7AE786}"/>
              </a:ext>
            </a:extLst>
          </p:cNvPr>
          <p:cNvSpPr txBox="1">
            <a:spLocks/>
          </p:cNvSpPr>
          <p:nvPr/>
        </p:nvSpPr>
        <p:spPr>
          <a:xfrm>
            <a:off x="768034" y="2474570"/>
            <a:ext cx="6635263" cy="10639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baseline="0">
                <a:solidFill>
                  <a:schemeClr val="tx1"/>
                </a:solidFill>
                <a:latin typeface="Helvetica Neue" panose="02000503000000020004" pitchFamily="2" charset="0"/>
                <a:ea typeface="+mj-ea"/>
                <a:cs typeface="+mj-cs"/>
              </a:defRPr>
            </a:lvl1pPr>
          </a:lstStyle>
          <a:p>
            <a:r>
              <a:rPr lang="en-US" sz="2000">
                <a:solidFill>
                  <a:schemeClr val="bg1"/>
                </a:solidFill>
                <a:latin typeface="Arial"/>
                <a:cs typeface="Arial"/>
              </a:rPr>
              <a:t>Implementing Practical and Sustainable Delivery Paradigms in Integrative Health</a:t>
            </a:r>
          </a:p>
        </p:txBody>
      </p:sp>
      <p:sp>
        <p:nvSpPr>
          <p:cNvPr id="2" name="Title 1">
            <a:extLst>
              <a:ext uri="{FF2B5EF4-FFF2-40B4-BE49-F238E27FC236}">
                <a16:creationId xmlns:a16="http://schemas.microsoft.com/office/drawing/2014/main" id="{9668E681-4B0B-B04C-7D42-FCDA265F8CF5}"/>
              </a:ext>
            </a:extLst>
          </p:cNvPr>
          <p:cNvSpPr txBox="1">
            <a:spLocks/>
          </p:cNvSpPr>
          <p:nvPr/>
        </p:nvSpPr>
        <p:spPr>
          <a:xfrm>
            <a:off x="777560" y="3816862"/>
            <a:ext cx="6635263" cy="14735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baseline="0">
                <a:solidFill>
                  <a:schemeClr val="tx1"/>
                </a:solidFill>
                <a:latin typeface="Helvetica Neue" panose="02000503000000020004" pitchFamily="2" charset="0"/>
                <a:ea typeface="+mj-ea"/>
                <a:cs typeface="+mj-cs"/>
              </a:defRPr>
            </a:lvl1pPr>
          </a:lstStyle>
          <a:p>
            <a:r>
              <a:rPr lang="en-US" sz="1600">
                <a:solidFill>
                  <a:schemeClr val="accent5">
                    <a:lumMod val="60000"/>
                    <a:lumOff val="40000"/>
                  </a:schemeClr>
                </a:solidFill>
                <a:latin typeface="Arial"/>
                <a:cs typeface="Arial"/>
              </a:rPr>
              <a:t>Kavita K. Mishra, MD, MPH		UCSF Osher </a:t>
            </a:r>
            <a:endParaRPr lang="en-US" sz="5400">
              <a:solidFill>
                <a:schemeClr val="accent5">
                  <a:lumMod val="60000"/>
                  <a:lumOff val="40000"/>
                </a:schemeClr>
              </a:solidFill>
              <a:cs typeface="Arial"/>
            </a:endParaRPr>
          </a:p>
          <a:p>
            <a:r>
              <a:rPr lang="en-US" sz="1600">
                <a:solidFill>
                  <a:schemeClr val="accent5">
                    <a:lumMod val="60000"/>
                    <a:lumOff val="40000"/>
                  </a:schemeClr>
                </a:solidFill>
                <a:latin typeface="Arial"/>
                <a:cs typeface="Arial"/>
              </a:rPr>
              <a:t>Gabriela Gutierrez, BS		UCSF Osher</a:t>
            </a:r>
          </a:p>
          <a:p>
            <a:r>
              <a:rPr lang="en-US" sz="1600">
                <a:solidFill>
                  <a:schemeClr val="accent5">
                    <a:lumMod val="60000"/>
                    <a:lumOff val="40000"/>
                  </a:schemeClr>
                </a:solidFill>
                <a:latin typeface="Arial"/>
                <a:cs typeface="Arial"/>
              </a:rPr>
              <a:t>Greta Kuphal, MD			U Wisconsin Osher</a:t>
            </a:r>
          </a:p>
          <a:p>
            <a:r>
              <a:rPr lang="en-US" sz="1600">
                <a:solidFill>
                  <a:schemeClr val="accent5">
                    <a:lumMod val="60000"/>
                    <a:lumOff val="40000"/>
                  </a:schemeClr>
                </a:solidFill>
                <a:latin typeface="Arial"/>
                <a:cs typeface="Arial"/>
              </a:rPr>
              <a:t>Gurjeet Birdee, MD, MPH		Vanderbilt Osher</a:t>
            </a:r>
          </a:p>
          <a:p>
            <a:r>
              <a:rPr lang="en-US" sz="1600">
                <a:solidFill>
                  <a:schemeClr val="accent5">
                    <a:lumMod val="60000"/>
                    <a:lumOff val="40000"/>
                  </a:schemeClr>
                </a:solidFill>
                <a:latin typeface="Arial"/>
                <a:cs typeface="Arial"/>
              </a:rPr>
              <a:t>Katy Hansen, PhD			Vanderbilt Osher</a:t>
            </a:r>
          </a:p>
        </p:txBody>
      </p:sp>
      <p:pic>
        <p:nvPicPr>
          <p:cNvPr id="6" name="Picture 5" descr="A logo with a circle and blue text&#10;&#10;AI-generated content may be incorrect.">
            <a:extLst>
              <a:ext uri="{FF2B5EF4-FFF2-40B4-BE49-F238E27FC236}">
                <a16:creationId xmlns:a16="http://schemas.microsoft.com/office/drawing/2014/main" id="{2CCEA776-436E-77F3-F02B-10FAE6DF7CB3}"/>
              </a:ext>
            </a:extLst>
          </p:cNvPr>
          <p:cNvPicPr>
            <a:picLocks noChangeAspect="1"/>
          </p:cNvPicPr>
          <p:nvPr/>
        </p:nvPicPr>
        <p:blipFill>
          <a:blip r:embed="rId4"/>
          <a:stretch>
            <a:fillRect/>
          </a:stretch>
        </p:blipFill>
        <p:spPr>
          <a:xfrm>
            <a:off x="766084" y="241861"/>
            <a:ext cx="2930038" cy="1301995"/>
          </a:xfrm>
          <a:prstGeom prst="rect">
            <a:avLst/>
          </a:prstGeom>
        </p:spPr>
      </p:pic>
    </p:spTree>
    <p:extLst>
      <p:ext uri="{BB962C8B-B14F-4D97-AF65-F5344CB8AC3E}">
        <p14:creationId xmlns:p14="http://schemas.microsoft.com/office/powerpoint/2010/main" val="3349953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8DAA8-BC4E-AFE9-38DF-13052CF50545}"/>
            </a:ext>
          </a:extLst>
        </p:cNvPr>
        <p:cNvGrpSpPr/>
        <p:nvPr/>
      </p:nvGrpSpPr>
      <p:grpSpPr>
        <a:xfrm>
          <a:off x="0" y="0"/>
          <a:ext cx="0" cy="0"/>
          <a:chOff x="0" y="0"/>
          <a:chExt cx="0" cy="0"/>
        </a:xfrm>
      </p:grpSpPr>
      <p:sp>
        <p:nvSpPr>
          <p:cNvPr id="18" name="Title 3">
            <a:extLst>
              <a:ext uri="{FF2B5EF4-FFF2-40B4-BE49-F238E27FC236}">
                <a16:creationId xmlns:a16="http://schemas.microsoft.com/office/drawing/2014/main" id="{182EC599-2A0C-A977-9D16-BA76AB37EF42}"/>
              </a:ext>
            </a:extLst>
          </p:cNvPr>
          <p:cNvSpPr>
            <a:spLocks noGrp="1"/>
          </p:cNvSpPr>
          <p:nvPr>
            <p:ph type="title"/>
          </p:nvPr>
        </p:nvSpPr>
        <p:spPr>
          <a:xfrm>
            <a:off x="604780" y="3120063"/>
            <a:ext cx="10898107" cy="611449"/>
          </a:xfrm>
        </p:spPr>
        <p:txBody>
          <a:bodyPr/>
          <a:lstStyle/>
          <a:p>
            <a:pPr algn="ctr"/>
            <a:r>
              <a:rPr lang="en-US" sz="5400">
                <a:latin typeface="Garamond"/>
                <a:cs typeface="Arial"/>
              </a:rPr>
              <a:t>Q&amp;A</a:t>
            </a:r>
            <a:endParaRPr lang="en-US" sz="5400"/>
          </a:p>
        </p:txBody>
      </p:sp>
      <p:sp>
        <p:nvSpPr>
          <p:cNvPr id="21" name="Content Placeholder 6">
            <a:extLst>
              <a:ext uri="{FF2B5EF4-FFF2-40B4-BE49-F238E27FC236}">
                <a16:creationId xmlns:a16="http://schemas.microsoft.com/office/drawing/2014/main" id="{358C3537-173A-5E4B-2DE8-61BC94051B82}"/>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4" name="Title 3">
            <a:extLst>
              <a:ext uri="{FF2B5EF4-FFF2-40B4-BE49-F238E27FC236}">
                <a16:creationId xmlns:a16="http://schemas.microsoft.com/office/drawing/2014/main" id="{C66DA7F5-1B02-9E94-DE47-6C635F44A610}"/>
              </a:ext>
            </a:extLst>
          </p:cNvPr>
          <p:cNvSpPr txBox="1">
            <a:spLocks/>
          </p:cNvSpPr>
          <p:nvPr/>
        </p:nvSpPr>
        <p:spPr>
          <a:xfrm>
            <a:off x="606153" y="862894"/>
            <a:ext cx="10898107" cy="6114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i="0" kern="120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5400">
                <a:latin typeface="Garamond"/>
                <a:cs typeface="Arial"/>
              </a:rPr>
              <a:t>Thank you!</a:t>
            </a:r>
            <a:endParaRPr lang="en-US"/>
          </a:p>
        </p:txBody>
      </p:sp>
    </p:spTree>
    <p:extLst>
      <p:ext uri="{BB962C8B-B14F-4D97-AF65-F5344CB8AC3E}">
        <p14:creationId xmlns:p14="http://schemas.microsoft.com/office/powerpoint/2010/main" val="1770765710"/>
      </p:ext>
    </p:extLst>
  </p:cSld>
  <p:clrMapOvr>
    <a:masterClrMapping/>
  </p:clrMapOvr>
  <p:transition>
    <p:fade/>
  </p:transition>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FB089-5E91-AB48-9952-867EC3FB843B}"/>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400" b="1">
                <a:latin typeface="Garamond"/>
              </a:rPr>
              <a:t>GMV: Overall Themes</a:t>
            </a:r>
          </a:p>
        </p:txBody>
      </p:sp>
      <p:pic>
        <p:nvPicPr>
          <p:cNvPr id="3" name="Picture 2" descr="Fists being raised">
            <a:extLst>
              <a:ext uri="{FF2B5EF4-FFF2-40B4-BE49-F238E27FC236}">
                <a16:creationId xmlns:a16="http://schemas.microsoft.com/office/drawing/2014/main" id="{78FEF565-EA7E-7741-9AD0-BC17FC2745F5}"/>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1587"/>
            <a:ext cx="12227043" cy="6938793"/>
          </a:xfrm>
          <a:prstGeom prst="rect">
            <a:avLst/>
          </a:prstGeom>
        </p:spPr>
      </p:pic>
      <p:sp>
        <p:nvSpPr>
          <p:cNvPr id="8" name="Content Placeholder 5">
            <a:extLst>
              <a:ext uri="{FF2B5EF4-FFF2-40B4-BE49-F238E27FC236}">
                <a16:creationId xmlns:a16="http://schemas.microsoft.com/office/drawing/2014/main" id="{7D98E687-2F35-B540-A42C-D3618F154E57}"/>
              </a:ext>
            </a:extLst>
          </p:cNvPr>
          <p:cNvSpPr>
            <a:spLocks noGrp="1"/>
          </p:cNvSpPr>
          <p:nvPr>
            <p:ph sz="quarter" idx="18"/>
          </p:nvPr>
        </p:nvSpPr>
        <p:spPr>
          <a:xfrm>
            <a:off x="756181" y="1490603"/>
            <a:ext cx="4641867" cy="1871359"/>
          </a:xfrm>
        </p:spPr>
        <p:txBody>
          <a:bodyPr vert="horz" lIns="91440" tIns="45720" rIns="91440" bIns="4572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u="sng">
                <a:solidFill>
                  <a:schemeClr val="bg2">
                    <a:lumMod val="25000"/>
                    <a:lumOff val="75000"/>
                  </a:schemeClr>
                </a:solidFill>
                <a:latin typeface="+mn-lt"/>
              </a:rPr>
              <a:t>Empowerment</a:t>
            </a:r>
          </a:p>
          <a:p>
            <a:pPr marL="0" indent="0">
              <a:buNone/>
            </a:pPr>
            <a:r>
              <a:rPr lang="en-US" sz="1867" i="1">
                <a:latin typeface="+mn-lt"/>
              </a:rPr>
              <a:t>“</a:t>
            </a:r>
            <a:r>
              <a:rPr lang="en-US" sz="1867" i="1">
                <a:effectLst/>
                <a:latin typeface="+mn-lt"/>
                <a:ea typeface="Calibri" panose="020F0502020204030204" pitchFamily="34" charset="0"/>
                <a:cs typeface="Times New Roman" panose="02020603050405020304" pitchFamily="18" charset="0"/>
              </a:rPr>
              <a:t>resources we need to adapt and make positive changes.</a:t>
            </a:r>
            <a:r>
              <a:rPr lang="en-US" sz="1867" i="1">
                <a:latin typeface="+mn-lt"/>
                <a:ea typeface="Calibri" panose="020F0502020204030204" pitchFamily="34" charset="0"/>
                <a:cs typeface="Times New Roman" panose="02020603050405020304" pitchFamily="18" charset="0"/>
              </a:rPr>
              <a:t>”</a:t>
            </a:r>
            <a:endParaRPr lang="en-US" sz="1867" i="1">
              <a:latin typeface="+mn-lt"/>
            </a:endParaRPr>
          </a:p>
          <a:p>
            <a:pPr marL="0" indent="0">
              <a:buNone/>
            </a:pPr>
            <a:r>
              <a:rPr lang="en-US" sz="1867" i="1">
                <a:latin typeface="+mn-lt"/>
              </a:rPr>
              <a:t>“Discovery of what I ‘can’ do</a:t>
            </a:r>
            <a:r>
              <a:rPr lang="en-US" sz="1867" i="1">
                <a:effectLst/>
                <a:latin typeface="+mn-lt"/>
                <a:ea typeface="Calibri" panose="020F0502020204030204" pitchFamily="34" charset="0"/>
                <a:cs typeface="Times New Roman" panose="02020603050405020304" pitchFamily="18" charset="0"/>
              </a:rPr>
              <a:t>”</a:t>
            </a:r>
          </a:p>
          <a:p>
            <a:pPr marL="0" indent="0">
              <a:buNone/>
            </a:pPr>
            <a:endParaRPr lang="en-US" sz="1333">
              <a:latin typeface="+mn-lt"/>
            </a:endParaRPr>
          </a:p>
          <a:p>
            <a:pPr lvl="1"/>
            <a:endParaRPr lang="en-US" sz="1333">
              <a:solidFill>
                <a:schemeClr val="tx2">
                  <a:lumMod val="50000"/>
                </a:schemeClr>
              </a:solidFill>
              <a:latin typeface="+mn-lt"/>
            </a:endParaRPr>
          </a:p>
        </p:txBody>
      </p:sp>
      <p:sp>
        <p:nvSpPr>
          <p:cNvPr id="6" name="TextBox 5">
            <a:extLst>
              <a:ext uri="{FF2B5EF4-FFF2-40B4-BE49-F238E27FC236}">
                <a16:creationId xmlns:a16="http://schemas.microsoft.com/office/drawing/2014/main" id="{1D920BF5-EF5B-4641-B01C-0BB9C5C60799}"/>
              </a:ext>
            </a:extLst>
          </p:cNvPr>
          <p:cNvSpPr txBox="1"/>
          <p:nvPr/>
        </p:nvSpPr>
        <p:spPr bwMode="auto">
          <a:xfrm>
            <a:off x="756181" y="3576952"/>
            <a:ext cx="5551043" cy="2134174"/>
          </a:xfrm>
          <a:prstGeom prst="rect">
            <a:avLst/>
          </a:prstGeom>
          <a:noFill/>
          <a:ln w="19050" algn="ctr">
            <a:noFill/>
            <a:miter lim="800000"/>
            <a:headEnd/>
            <a:tailEnd/>
          </a:ln>
        </p:spPr>
        <p:txBody>
          <a:bodyPr wrap="square" lIns="0" tIns="0" rIns="0" bIns="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1333" b="1" u="sng">
              <a:solidFill>
                <a:schemeClr val="bg2">
                  <a:lumMod val="25000"/>
                  <a:lumOff val="75000"/>
                </a:schemeClr>
              </a:solidFill>
            </a:endParaRPr>
          </a:p>
          <a:p>
            <a:r>
              <a:rPr lang="en-US" sz="3200" b="1" u="sng">
                <a:solidFill>
                  <a:schemeClr val="bg2">
                    <a:lumMod val="25000"/>
                    <a:lumOff val="75000"/>
                  </a:schemeClr>
                </a:solidFill>
              </a:rPr>
              <a:t>Community Group wisdom</a:t>
            </a:r>
            <a:endParaRPr lang="en-US" sz="3200"/>
          </a:p>
          <a:p>
            <a:r>
              <a:rPr lang="en-US" sz="1867" i="1"/>
              <a:t>“</a:t>
            </a:r>
            <a:r>
              <a:rPr lang="en-US" sz="1867" i="1">
                <a:effectLst/>
                <a:ea typeface="Times New Roman" panose="02020603050405020304" pitchFamily="18" charset="0"/>
                <a:cs typeface="Times New Roman" panose="02020603050405020304" pitchFamily="18" charset="0"/>
              </a:rPr>
              <a:t>connection…more receptive to trying, growing and learning…”</a:t>
            </a:r>
          </a:p>
          <a:p>
            <a:r>
              <a:rPr lang="en-US" sz="1867" i="1">
                <a:effectLst/>
              </a:rPr>
              <a:t> </a:t>
            </a:r>
            <a:endParaRPr lang="en-US" sz="1867" i="1">
              <a:effectLst/>
              <a:ea typeface="Calibri" panose="020F0502020204030204" pitchFamily="34" charset="0"/>
              <a:cs typeface="Times New Roman" panose="02020603050405020304" pitchFamily="18" charset="0"/>
            </a:endParaRPr>
          </a:p>
          <a:p>
            <a:r>
              <a:rPr lang="en-US" sz="1867" i="1">
                <a:effectLst/>
                <a:ea typeface="Calibri" panose="020F0502020204030204" pitchFamily="34" charset="0"/>
                <a:cs typeface="Times New Roman" panose="02020603050405020304" pitchFamily="18" charset="0"/>
              </a:rPr>
              <a:t>“I found solace in the idea that my experience is both entirely unique and somewhat predictable</a:t>
            </a:r>
            <a:r>
              <a:rPr lang="en-US" sz="1867" i="1">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A89F6276-7238-044D-8125-6D3B83554EE9}"/>
              </a:ext>
            </a:extLst>
          </p:cNvPr>
          <p:cNvSpPr txBox="1"/>
          <p:nvPr/>
        </p:nvSpPr>
        <p:spPr bwMode="auto">
          <a:xfrm>
            <a:off x="7220621" y="3431206"/>
            <a:ext cx="4641865" cy="2421497"/>
          </a:xfrm>
          <a:prstGeom prst="rect">
            <a:avLst/>
          </a:prstGeom>
          <a:noFill/>
          <a:ln w="19050" algn="ctr">
            <a:noFill/>
            <a:miter lim="800000"/>
            <a:headEnd/>
            <a:tailEnd/>
          </a:ln>
        </p:spPr>
        <p:txBody>
          <a:bodyPr wrap="square" lIns="0" tIns="0" rIns="0" bIns="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b="1" u="sng">
                <a:solidFill>
                  <a:schemeClr val="bg2">
                    <a:lumMod val="25000"/>
                    <a:lumOff val="75000"/>
                  </a:schemeClr>
                </a:solidFill>
                <a:cs typeface="Arial" panose="020B0604020202020204" pitchFamily="34" charset="0"/>
              </a:rPr>
              <a:t>Diversity of patients &amp; practices</a:t>
            </a:r>
          </a:p>
          <a:p>
            <a:r>
              <a:rPr lang="en-US" sz="1867" i="1">
                <a:ea typeface="Calibri" panose="020F0502020204030204" pitchFamily="34" charset="0"/>
                <a:cs typeface="Arial" panose="020B0604020202020204" pitchFamily="34" charset="0"/>
              </a:rPr>
              <a:t>“</a:t>
            </a:r>
            <a:r>
              <a:rPr lang="en-US" sz="1867" i="1">
                <a:effectLst/>
                <a:ea typeface="Calibri" panose="020F0502020204030204" pitchFamily="34" charset="0"/>
                <a:cs typeface="Arial" panose="020B0604020202020204" pitchFamily="34" charset="0"/>
              </a:rPr>
              <a:t>diverse group but have much in common beyond our diagnosis.”</a:t>
            </a:r>
            <a:r>
              <a:rPr lang="en-US" sz="1867" i="1">
                <a:effectLst/>
                <a:cs typeface="Arial" panose="020B0604020202020204" pitchFamily="34" charset="0"/>
              </a:rPr>
              <a:t> </a:t>
            </a:r>
          </a:p>
          <a:p>
            <a:endParaRPr lang="en-US" sz="1867" i="1">
              <a:ea typeface="Calibri" panose="020F0502020204030204" pitchFamily="34" charset="0"/>
              <a:cs typeface="Arial" panose="020B0604020202020204" pitchFamily="34" charset="0"/>
            </a:endParaRPr>
          </a:p>
          <a:p>
            <a:r>
              <a:rPr lang="en-US" sz="1867" i="1">
                <a:effectLst/>
                <a:ea typeface="Calibri" panose="020F0502020204030204" pitchFamily="34" charset="0"/>
                <a:cs typeface="Arial" panose="020B0604020202020204" pitchFamily="34" charset="0"/>
              </a:rPr>
              <a:t>“Eastern and Western medicine</a:t>
            </a:r>
            <a:r>
              <a:rPr lang="en-US" sz="1867" i="1">
                <a:ea typeface="Calibri" panose="020F0502020204030204" pitchFamily="34" charset="0"/>
                <a:cs typeface="Arial" panose="020B0604020202020204" pitchFamily="34" charset="0"/>
              </a:rPr>
              <a:t>” </a:t>
            </a:r>
          </a:p>
          <a:p>
            <a:r>
              <a:rPr lang="en-US" sz="1867" i="1">
                <a:ea typeface="Calibri" panose="020F0502020204030204" pitchFamily="34" charset="0"/>
                <a:cs typeface="Arial" panose="020B0604020202020204" pitchFamily="34" charset="0"/>
              </a:rPr>
              <a:t>“d</a:t>
            </a:r>
            <a:r>
              <a:rPr lang="en-US" sz="1867" i="1">
                <a:effectLst/>
                <a:ea typeface="Calibri" panose="020F0502020204030204" pitchFamily="34" charset="0"/>
                <a:cs typeface="Calibri" panose="020F0502020204030204" pitchFamily="34" charset="0"/>
              </a:rPr>
              <a:t>ifferent ways of meditating</a:t>
            </a:r>
            <a:r>
              <a:rPr lang="en-US" sz="1867" i="1">
                <a:ea typeface="Calibri" panose="020F0502020204030204" pitchFamily="34" charset="0"/>
                <a:cs typeface="Calibri" panose="020F0502020204030204" pitchFamily="34" charset="0"/>
              </a:rPr>
              <a:t>"</a:t>
            </a:r>
            <a:endParaRPr lang="en-US" sz="1867">
              <a:cs typeface="Arial" panose="020B0604020202020204" pitchFamily="34" charset="0"/>
            </a:endParaRPr>
          </a:p>
        </p:txBody>
      </p:sp>
      <p:sp>
        <p:nvSpPr>
          <p:cNvPr id="9" name="TextBox 8">
            <a:extLst>
              <a:ext uri="{FF2B5EF4-FFF2-40B4-BE49-F238E27FC236}">
                <a16:creationId xmlns:a16="http://schemas.microsoft.com/office/drawing/2014/main" id="{9DB7D8C1-1BE9-3A4D-8DB6-80CC31F37D31}"/>
              </a:ext>
            </a:extLst>
          </p:cNvPr>
          <p:cNvSpPr txBox="1"/>
          <p:nvPr/>
        </p:nvSpPr>
        <p:spPr bwMode="auto">
          <a:xfrm>
            <a:off x="7220620" y="1032628"/>
            <a:ext cx="4641865" cy="2134174"/>
          </a:xfrm>
          <a:prstGeom prst="rect">
            <a:avLst/>
          </a:prstGeom>
          <a:noFill/>
          <a:ln w="19050" algn="ctr">
            <a:noFill/>
            <a:miter lim="800000"/>
            <a:headEnd/>
            <a:tailEnd/>
          </a:ln>
        </p:spPr>
        <p:txBody>
          <a:bodyPr wrap="square" lIns="0" tIns="0" rIns="0" bIns="0"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b="1" u="sng">
                <a:solidFill>
                  <a:schemeClr val="bg2">
                    <a:lumMod val="25000"/>
                    <a:lumOff val="75000"/>
                  </a:schemeClr>
                </a:solidFill>
              </a:rPr>
              <a:t>Experiential / Practical</a:t>
            </a:r>
          </a:p>
          <a:p>
            <a:r>
              <a:rPr lang="en-US" sz="1867" i="1"/>
              <a:t>“balance between data and actual time spent on learning”</a:t>
            </a:r>
          </a:p>
          <a:p>
            <a:endParaRPr lang="en-US" sz="1867" i="1"/>
          </a:p>
          <a:p>
            <a:r>
              <a:rPr lang="en-US" sz="1867" i="1"/>
              <a:t>“constructive choices and changes without being overwhelming.”</a:t>
            </a:r>
          </a:p>
          <a:p>
            <a:endParaRPr lang="en-US" sz="1333" i="1">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90723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7D079-F0C9-AA42-8DBA-E07B1CE2E998}"/>
              </a:ext>
            </a:extLst>
          </p:cNvPr>
          <p:cNvSpPr/>
          <p:nvPr/>
        </p:nvSpPr>
        <p:spPr>
          <a:xfrm>
            <a:off x="0" y="2294834"/>
            <a:ext cx="9846366" cy="2268332"/>
          </a:xfrm>
          <a:prstGeom prst="rect">
            <a:avLst/>
          </a:prstGeom>
          <a:solidFill>
            <a:srgbClr val="159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091934-07F6-5245-8B9C-CF5A03EA1D25}"/>
              </a:ext>
            </a:extLst>
          </p:cNvPr>
          <p:cNvSpPr>
            <a:spLocks noGrp="1"/>
          </p:cNvSpPr>
          <p:nvPr>
            <p:ph type="ctrTitle"/>
          </p:nvPr>
        </p:nvSpPr>
        <p:spPr>
          <a:xfrm>
            <a:off x="225287" y="2628175"/>
            <a:ext cx="9529141" cy="1601650"/>
          </a:xfrm>
        </p:spPr>
        <p:txBody>
          <a:bodyPr>
            <a:normAutofit/>
          </a:bodyPr>
          <a:lstStyle/>
          <a:p>
            <a:pPr algn="l"/>
            <a:r>
              <a:rPr lang="en-US" sz="4800">
                <a:solidFill>
                  <a:schemeClr val="bg1"/>
                </a:solidFill>
                <a:latin typeface="Garamond"/>
              </a:rPr>
              <a:t>OCIH at UC San Francisco</a:t>
            </a:r>
            <a:br>
              <a:rPr lang="en-US" sz="4800">
                <a:solidFill>
                  <a:schemeClr val="bg1"/>
                </a:solidFill>
                <a:latin typeface="Garamond"/>
              </a:rPr>
            </a:br>
            <a:r>
              <a:rPr lang="en-US" sz="2800">
                <a:solidFill>
                  <a:schemeClr val="bg1"/>
                </a:solidFill>
                <a:latin typeface="Garamond"/>
              </a:rPr>
              <a:t>Kavita K. Mishra, MD, MPH </a:t>
            </a:r>
            <a:br>
              <a:rPr lang="en-US" sz="2800">
                <a:latin typeface="Garamond"/>
              </a:rPr>
            </a:br>
            <a:r>
              <a:rPr lang="en-US" sz="2800">
                <a:solidFill>
                  <a:schemeClr val="bg1"/>
                </a:solidFill>
                <a:latin typeface="Garamond"/>
              </a:rPr>
              <a:t>Gabriela Gutierrez, BS  </a:t>
            </a:r>
            <a:endParaRPr lang="en-US" sz="2800">
              <a:solidFill>
                <a:schemeClr val="bg1"/>
              </a:solidFill>
            </a:endParaRPr>
          </a:p>
        </p:txBody>
      </p:sp>
    </p:spTree>
    <p:extLst>
      <p:ext uri="{BB962C8B-B14F-4D97-AF65-F5344CB8AC3E}">
        <p14:creationId xmlns:p14="http://schemas.microsoft.com/office/powerpoint/2010/main" val="817319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07EC8-6827-B4E7-0563-E79FC34CD185}"/>
            </a:ext>
          </a:extLst>
        </p:cNvPr>
        <p:cNvGrpSpPr/>
        <p:nvPr/>
      </p:nvGrpSpPr>
      <p:grpSpPr>
        <a:xfrm>
          <a:off x="0" y="0"/>
          <a:ext cx="0" cy="0"/>
          <a:chOff x="0" y="0"/>
          <a:chExt cx="0" cy="0"/>
        </a:xfrm>
      </p:grpSpPr>
      <p:sp>
        <p:nvSpPr>
          <p:cNvPr id="18" name="Title 3">
            <a:extLst>
              <a:ext uri="{FF2B5EF4-FFF2-40B4-BE49-F238E27FC236}">
                <a16:creationId xmlns:a16="http://schemas.microsoft.com/office/drawing/2014/main" id="{6EE181E1-0EA4-B37A-A00A-0D65DF2DEB55}"/>
              </a:ext>
            </a:extLst>
          </p:cNvPr>
          <p:cNvSpPr>
            <a:spLocks noGrp="1"/>
          </p:cNvSpPr>
          <p:nvPr>
            <p:ph type="title"/>
          </p:nvPr>
        </p:nvSpPr>
        <p:spPr>
          <a:xfrm>
            <a:off x="604780" y="586927"/>
            <a:ext cx="10898107" cy="611449"/>
          </a:xfrm>
        </p:spPr>
        <p:txBody>
          <a:bodyPr/>
          <a:lstStyle/>
          <a:p>
            <a:r>
              <a:rPr lang="en-US" sz="5400">
                <a:latin typeface="Garamond"/>
                <a:cs typeface="Arial"/>
              </a:rPr>
              <a:t>OCIH/Cancer Group Medical Visits</a:t>
            </a:r>
            <a:endParaRPr lang="en-US" sz="5400"/>
          </a:p>
        </p:txBody>
      </p:sp>
      <p:sp>
        <p:nvSpPr>
          <p:cNvPr id="21" name="Content Placeholder 6">
            <a:extLst>
              <a:ext uri="{FF2B5EF4-FFF2-40B4-BE49-F238E27FC236}">
                <a16:creationId xmlns:a16="http://schemas.microsoft.com/office/drawing/2014/main" id="{93760531-4770-7181-0FC7-3CB259D8A103}"/>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pic>
        <p:nvPicPr>
          <p:cNvPr id="5" name="Picture 4" descr="A pink flower in water&#10;&#10;AI-generated content may be incorrect.">
            <a:extLst>
              <a:ext uri="{FF2B5EF4-FFF2-40B4-BE49-F238E27FC236}">
                <a16:creationId xmlns:a16="http://schemas.microsoft.com/office/drawing/2014/main" id="{036C0B72-7478-83D9-706A-C3109479E155}"/>
              </a:ext>
            </a:extLst>
          </p:cNvPr>
          <p:cNvPicPr>
            <a:picLocks noChangeAspect="1"/>
          </p:cNvPicPr>
          <p:nvPr/>
        </p:nvPicPr>
        <p:blipFill>
          <a:blip r:embed="rId3"/>
          <a:stretch>
            <a:fillRect/>
          </a:stretch>
        </p:blipFill>
        <p:spPr>
          <a:xfrm>
            <a:off x="958185" y="1964112"/>
            <a:ext cx="1154211" cy="1902018"/>
          </a:xfrm>
          <a:prstGeom prst="rect">
            <a:avLst/>
          </a:prstGeom>
        </p:spPr>
      </p:pic>
      <p:pic>
        <p:nvPicPr>
          <p:cNvPr id="7" name="Picture 6" descr="A person lying in bed&#10;&#10;AI-generated content may be incorrect.">
            <a:extLst>
              <a:ext uri="{FF2B5EF4-FFF2-40B4-BE49-F238E27FC236}">
                <a16:creationId xmlns:a16="http://schemas.microsoft.com/office/drawing/2014/main" id="{2C29243B-B05C-AAFD-B362-A563DEE2DFA1}"/>
              </a:ext>
            </a:extLst>
          </p:cNvPr>
          <p:cNvPicPr>
            <a:picLocks noChangeAspect="1"/>
          </p:cNvPicPr>
          <p:nvPr/>
        </p:nvPicPr>
        <p:blipFill>
          <a:blip r:embed="rId4"/>
          <a:stretch>
            <a:fillRect/>
          </a:stretch>
        </p:blipFill>
        <p:spPr>
          <a:xfrm>
            <a:off x="2298291" y="1953814"/>
            <a:ext cx="1154211" cy="1902019"/>
          </a:xfrm>
          <a:prstGeom prst="rect">
            <a:avLst/>
          </a:prstGeom>
        </p:spPr>
      </p:pic>
      <p:pic>
        <p:nvPicPr>
          <p:cNvPr id="9" name="Picture 8" descr="A person sitting on a couch holding a mug&#10;&#10;AI-generated content may be incorrect.">
            <a:extLst>
              <a:ext uri="{FF2B5EF4-FFF2-40B4-BE49-F238E27FC236}">
                <a16:creationId xmlns:a16="http://schemas.microsoft.com/office/drawing/2014/main" id="{74C6EE8C-25A5-D459-9DC4-8785AD8A9DDF}"/>
              </a:ext>
            </a:extLst>
          </p:cNvPr>
          <p:cNvPicPr>
            <a:picLocks noChangeAspect="1"/>
          </p:cNvPicPr>
          <p:nvPr/>
        </p:nvPicPr>
        <p:blipFill>
          <a:blip r:embed="rId5"/>
          <a:stretch>
            <a:fillRect/>
          </a:stretch>
        </p:blipFill>
        <p:spPr>
          <a:xfrm>
            <a:off x="9706870" y="1953815"/>
            <a:ext cx="1154211" cy="1902018"/>
          </a:xfrm>
          <a:prstGeom prst="rect">
            <a:avLst/>
          </a:prstGeom>
        </p:spPr>
      </p:pic>
      <p:pic>
        <p:nvPicPr>
          <p:cNvPr id="11" name="Picture 10" descr="A close-up of a flower&#10;&#10;AI-generated content may be incorrect.">
            <a:extLst>
              <a:ext uri="{FF2B5EF4-FFF2-40B4-BE49-F238E27FC236}">
                <a16:creationId xmlns:a16="http://schemas.microsoft.com/office/drawing/2014/main" id="{23B3BCFF-23A3-6540-E1A4-1555EFD62582}"/>
              </a:ext>
            </a:extLst>
          </p:cNvPr>
          <p:cNvPicPr>
            <a:picLocks noChangeAspect="1"/>
          </p:cNvPicPr>
          <p:nvPr/>
        </p:nvPicPr>
        <p:blipFill>
          <a:blip r:embed="rId6"/>
          <a:stretch>
            <a:fillRect/>
          </a:stretch>
        </p:blipFill>
        <p:spPr>
          <a:xfrm>
            <a:off x="3619333" y="1953814"/>
            <a:ext cx="1160460" cy="1912316"/>
          </a:xfrm>
          <a:prstGeom prst="rect">
            <a:avLst/>
          </a:prstGeom>
        </p:spPr>
      </p:pic>
      <p:pic>
        <p:nvPicPr>
          <p:cNvPr id="13" name="Picture 12" descr="A person pulling a red object with a rope&#10;&#10;AI-generated content may be incorrect.">
            <a:extLst>
              <a:ext uri="{FF2B5EF4-FFF2-40B4-BE49-F238E27FC236}">
                <a16:creationId xmlns:a16="http://schemas.microsoft.com/office/drawing/2014/main" id="{A4945B0E-05EF-753E-49AF-2ED4D4FF5739}"/>
              </a:ext>
            </a:extLst>
          </p:cNvPr>
          <p:cNvPicPr>
            <a:picLocks noChangeAspect="1"/>
          </p:cNvPicPr>
          <p:nvPr/>
        </p:nvPicPr>
        <p:blipFill>
          <a:blip r:embed="rId7"/>
          <a:stretch>
            <a:fillRect/>
          </a:stretch>
        </p:blipFill>
        <p:spPr>
          <a:xfrm>
            <a:off x="4966842" y="1958963"/>
            <a:ext cx="1154211" cy="1902018"/>
          </a:xfrm>
          <a:prstGeom prst="rect">
            <a:avLst/>
          </a:prstGeom>
        </p:spPr>
      </p:pic>
      <p:pic>
        <p:nvPicPr>
          <p:cNvPr id="15" name="Picture 14" descr="A stack of rocks on a log&#10;&#10;AI-generated content may be incorrect.">
            <a:extLst>
              <a:ext uri="{FF2B5EF4-FFF2-40B4-BE49-F238E27FC236}">
                <a16:creationId xmlns:a16="http://schemas.microsoft.com/office/drawing/2014/main" id="{ADD42908-0ED7-BD11-DCB8-BBF625122DA2}"/>
              </a:ext>
            </a:extLst>
          </p:cNvPr>
          <p:cNvPicPr>
            <a:picLocks noChangeAspect="1"/>
          </p:cNvPicPr>
          <p:nvPr/>
        </p:nvPicPr>
        <p:blipFill>
          <a:blip r:embed="rId8"/>
          <a:stretch>
            <a:fillRect/>
          </a:stretch>
        </p:blipFill>
        <p:spPr>
          <a:xfrm>
            <a:off x="8416381" y="1953814"/>
            <a:ext cx="1157523" cy="1912316"/>
          </a:xfrm>
          <a:prstGeom prst="rect">
            <a:avLst/>
          </a:prstGeom>
        </p:spPr>
      </p:pic>
      <p:pic>
        <p:nvPicPr>
          <p:cNvPr id="17" name="Picture 16" descr="A person in a field&#10;&#10;AI-generated content may be incorrect.">
            <a:extLst>
              <a:ext uri="{FF2B5EF4-FFF2-40B4-BE49-F238E27FC236}">
                <a16:creationId xmlns:a16="http://schemas.microsoft.com/office/drawing/2014/main" id="{5CDF3E4B-6BA8-0118-8D43-E616FA9B09A8}"/>
              </a:ext>
            </a:extLst>
          </p:cNvPr>
          <p:cNvPicPr>
            <a:picLocks noChangeAspect="1"/>
          </p:cNvPicPr>
          <p:nvPr/>
        </p:nvPicPr>
        <p:blipFill>
          <a:blip r:embed="rId9"/>
          <a:stretch>
            <a:fillRect/>
          </a:stretch>
        </p:blipFill>
        <p:spPr>
          <a:xfrm>
            <a:off x="962497" y="4090115"/>
            <a:ext cx="1145589" cy="1902019"/>
          </a:xfrm>
          <a:prstGeom prst="rect">
            <a:avLst/>
          </a:prstGeom>
        </p:spPr>
      </p:pic>
      <p:pic>
        <p:nvPicPr>
          <p:cNvPr id="20" name="Picture 19" descr="A person sitting on a dock&#10;&#10;AI-generated content may be incorrect.">
            <a:extLst>
              <a:ext uri="{FF2B5EF4-FFF2-40B4-BE49-F238E27FC236}">
                <a16:creationId xmlns:a16="http://schemas.microsoft.com/office/drawing/2014/main" id="{36CEF4D5-4622-5021-1061-9F172644683F}"/>
              </a:ext>
            </a:extLst>
          </p:cNvPr>
          <p:cNvPicPr>
            <a:picLocks noChangeAspect="1"/>
          </p:cNvPicPr>
          <p:nvPr/>
        </p:nvPicPr>
        <p:blipFill>
          <a:blip r:embed="rId10"/>
          <a:srcRect l="3981"/>
          <a:stretch/>
        </p:blipFill>
        <p:spPr>
          <a:xfrm>
            <a:off x="2295049" y="4101061"/>
            <a:ext cx="1172782" cy="1880128"/>
          </a:xfrm>
          <a:prstGeom prst="rect">
            <a:avLst/>
          </a:prstGeom>
        </p:spPr>
      </p:pic>
      <p:pic>
        <p:nvPicPr>
          <p:cNvPr id="23" name="Picture 22" descr="A person holding his chest with their hands on their chest&#10;&#10;AI-generated content may be incorrect.">
            <a:extLst>
              <a:ext uri="{FF2B5EF4-FFF2-40B4-BE49-F238E27FC236}">
                <a16:creationId xmlns:a16="http://schemas.microsoft.com/office/drawing/2014/main" id="{DCEE1529-BD6C-0979-41CD-312D86F04D8A}"/>
              </a:ext>
            </a:extLst>
          </p:cNvPr>
          <p:cNvPicPr>
            <a:picLocks noChangeAspect="1"/>
          </p:cNvPicPr>
          <p:nvPr/>
        </p:nvPicPr>
        <p:blipFill>
          <a:blip r:embed="rId11"/>
          <a:stretch>
            <a:fillRect/>
          </a:stretch>
        </p:blipFill>
        <p:spPr>
          <a:xfrm>
            <a:off x="3634191" y="4111357"/>
            <a:ext cx="1209872" cy="1867093"/>
          </a:xfrm>
          <a:prstGeom prst="rect">
            <a:avLst/>
          </a:prstGeom>
        </p:spPr>
      </p:pic>
      <p:pic>
        <p:nvPicPr>
          <p:cNvPr id="25" name="Picture 24" descr="A person walking on a log&#10;&#10;AI-generated content may be incorrect.">
            <a:extLst>
              <a:ext uri="{FF2B5EF4-FFF2-40B4-BE49-F238E27FC236}">
                <a16:creationId xmlns:a16="http://schemas.microsoft.com/office/drawing/2014/main" id="{EDF16ACD-8503-39A6-2E5B-364ED7ACF685}"/>
              </a:ext>
            </a:extLst>
          </p:cNvPr>
          <p:cNvPicPr>
            <a:picLocks noChangeAspect="1"/>
          </p:cNvPicPr>
          <p:nvPr/>
        </p:nvPicPr>
        <p:blipFill>
          <a:blip r:embed="rId12"/>
          <a:srcRect l="2256" t="3226"/>
          <a:stretch/>
        </p:blipFill>
        <p:spPr>
          <a:xfrm>
            <a:off x="4962256" y="4140799"/>
            <a:ext cx="1229331" cy="1867092"/>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B7E2E56D-EE15-0D79-6BE6-D2577A8BDB9C}"/>
              </a:ext>
            </a:extLst>
          </p:cNvPr>
          <p:cNvPicPr>
            <a:picLocks noChangeAspect="1"/>
          </p:cNvPicPr>
          <p:nvPr/>
        </p:nvPicPr>
        <p:blipFill>
          <a:blip r:embed="rId13"/>
          <a:srcRect t="1560" b="11625"/>
          <a:stretch/>
        </p:blipFill>
        <p:spPr>
          <a:xfrm>
            <a:off x="9706870" y="4087376"/>
            <a:ext cx="1145589" cy="1946169"/>
          </a:xfrm>
          <a:prstGeom prst="rect">
            <a:avLst/>
          </a:prstGeom>
        </p:spPr>
      </p:pic>
      <p:pic>
        <p:nvPicPr>
          <p:cNvPr id="10" name="Picture 9" descr="A close-up of flowers&#10;&#10;AI-generated content may be incorrect.">
            <a:extLst>
              <a:ext uri="{FF2B5EF4-FFF2-40B4-BE49-F238E27FC236}">
                <a16:creationId xmlns:a16="http://schemas.microsoft.com/office/drawing/2014/main" id="{84C4F447-7977-E80D-3993-A8567F1DDDE1}"/>
              </a:ext>
            </a:extLst>
          </p:cNvPr>
          <p:cNvPicPr>
            <a:picLocks noChangeAspect="1"/>
          </p:cNvPicPr>
          <p:nvPr/>
        </p:nvPicPr>
        <p:blipFill>
          <a:blip r:embed="rId14"/>
          <a:srcRect r="5644" b="9038"/>
          <a:stretch/>
        </p:blipFill>
        <p:spPr>
          <a:xfrm>
            <a:off x="8458565" y="4090115"/>
            <a:ext cx="1073156" cy="1922375"/>
          </a:xfrm>
          <a:prstGeom prst="rect">
            <a:avLst/>
          </a:prstGeom>
        </p:spPr>
      </p:pic>
      <p:pic>
        <p:nvPicPr>
          <p:cNvPr id="14" name="Picture 13" descr="A close-up of a wood grain&#10;&#10;AI-generated content may be incorrect.">
            <a:extLst>
              <a:ext uri="{FF2B5EF4-FFF2-40B4-BE49-F238E27FC236}">
                <a16:creationId xmlns:a16="http://schemas.microsoft.com/office/drawing/2014/main" id="{B072C920-7439-7759-F2D0-1D40991CD377}"/>
              </a:ext>
            </a:extLst>
          </p:cNvPr>
          <p:cNvPicPr>
            <a:picLocks noChangeAspect="1"/>
          </p:cNvPicPr>
          <p:nvPr/>
        </p:nvPicPr>
        <p:blipFill>
          <a:blip r:embed="rId15"/>
          <a:srcRect l="5614" t="1073" b="14148"/>
          <a:stretch/>
        </p:blipFill>
        <p:spPr>
          <a:xfrm>
            <a:off x="7156333" y="4095595"/>
            <a:ext cx="1127083" cy="1878024"/>
          </a:xfrm>
          <a:prstGeom prst="rect">
            <a:avLst/>
          </a:prstGeom>
        </p:spPr>
      </p:pic>
      <p:pic>
        <p:nvPicPr>
          <p:cNvPr id="19" name="Picture 18" descr="A person with long curly hair&#10;&#10;AI-generated content may be incorrect.">
            <a:extLst>
              <a:ext uri="{FF2B5EF4-FFF2-40B4-BE49-F238E27FC236}">
                <a16:creationId xmlns:a16="http://schemas.microsoft.com/office/drawing/2014/main" id="{27F1DACE-339D-A489-8773-F94CC88F7D9A}"/>
              </a:ext>
            </a:extLst>
          </p:cNvPr>
          <p:cNvPicPr>
            <a:picLocks noChangeAspect="1"/>
          </p:cNvPicPr>
          <p:nvPr/>
        </p:nvPicPr>
        <p:blipFill>
          <a:blip r:embed="rId16"/>
          <a:srcRect b="11648"/>
          <a:stretch/>
        </p:blipFill>
        <p:spPr>
          <a:xfrm>
            <a:off x="7140600" y="1953814"/>
            <a:ext cx="1151638" cy="1912316"/>
          </a:xfrm>
          <a:prstGeom prst="rect">
            <a:avLst/>
          </a:prstGeom>
        </p:spPr>
      </p:pic>
      <p:sp>
        <p:nvSpPr>
          <p:cNvPr id="22" name="Title 3">
            <a:extLst>
              <a:ext uri="{FF2B5EF4-FFF2-40B4-BE49-F238E27FC236}">
                <a16:creationId xmlns:a16="http://schemas.microsoft.com/office/drawing/2014/main" id="{46C1C9B0-F262-3395-00ED-93D9A50479F6}"/>
              </a:ext>
            </a:extLst>
          </p:cNvPr>
          <p:cNvSpPr txBox="1">
            <a:spLocks/>
          </p:cNvSpPr>
          <p:nvPr/>
        </p:nvSpPr>
        <p:spPr>
          <a:xfrm>
            <a:off x="2297982" y="1228307"/>
            <a:ext cx="3593746" cy="61670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i="0" kern="120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3200">
                <a:latin typeface="Garamond"/>
                <a:cs typeface="Arial"/>
              </a:rPr>
              <a:t>UCSF Osher</a:t>
            </a:r>
            <a:endParaRPr lang="en-US" sz="3200" err="1"/>
          </a:p>
        </p:txBody>
      </p:sp>
      <p:sp>
        <p:nvSpPr>
          <p:cNvPr id="24" name="Title 3">
            <a:extLst>
              <a:ext uri="{FF2B5EF4-FFF2-40B4-BE49-F238E27FC236}">
                <a16:creationId xmlns:a16="http://schemas.microsoft.com/office/drawing/2014/main" id="{FB71A9F6-44F1-4504-297B-5FC6405568C3}"/>
              </a:ext>
            </a:extLst>
          </p:cNvPr>
          <p:cNvSpPr txBox="1">
            <a:spLocks/>
          </p:cNvSpPr>
          <p:nvPr/>
        </p:nvSpPr>
        <p:spPr>
          <a:xfrm>
            <a:off x="7154116" y="1221338"/>
            <a:ext cx="3900882" cy="6272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i="0" kern="120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3200">
                <a:latin typeface="Garamond"/>
                <a:cs typeface="Arial"/>
              </a:rPr>
              <a:t>UCSF Cancer Center</a:t>
            </a:r>
            <a:endParaRPr lang="en-US" sz="3200"/>
          </a:p>
        </p:txBody>
      </p:sp>
    </p:spTree>
    <p:extLst>
      <p:ext uri="{BB962C8B-B14F-4D97-AF65-F5344CB8AC3E}">
        <p14:creationId xmlns:p14="http://schemas.microsoft.com/office/powerpoint/2010/main" val="14133724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0BA85-663B-F6AB-AD89-CED56F79B75C}"/>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5D2896FC-7A6C-E524-822C-41170D6C7338}"/>
              </a:ext>
            </a:extLst>
          </p:cNvPr>
          <p:cNvSpPr>
            <a:spLocks noGrp="1"/>
          </p:cNvSpPr>
          <p:nvPr>
            <p:ph sz="quarter" idx="19"/>
          </p:nvPr>
        </p:nvSpPr>
        <p:spPr>
          <a:xfrm>
            <a:off x="605508" y="1475226"/>
            <a:ext cx="11172158" cy="4366086"/>
          </a:xfrm>
        </p:spPr>
        <p:txBody>
          <a:bodyPr vert="horz" lIns="91440" tIns="45720" rIns="91440" bIns="45720" rtlCol="0" anchor="t">
            <a:noAutofit/>
          </a:bodyPr>
          <a:lstStyle/>
          <a:p>
            <a:pPr marL="0" indent="0">
              <a:lnSpc>
                <a:spcPct val="100000"/>
              </a:lnSpc>
              <a:spcAft>
                <a:spcPts val="500"/>
              </a:spcAft>
              <a:buNone/>
            </a:pPr>
            <a:endParaRPr lang="en-US">
              <a:solidFill>
                <a:schemeClr val="accent5"/>
              </a:solidFill>
              <a:latin typeface="Arial"/>
              <a:ea typeface="Calibri"/>
              <a:cs typeface="Arial"/>
            </a:endParaRPr>
          </a:p>
          <a:p>
            <a:pPr lvl="1">
              <a:buAutoNum type="arabicPeriod"/>
            </a:pPr>
            <a:endParaRPr lang="en-US" sz="2000">
              <a:latin typeface="Arial"/>
              <a:cs typeface="Arial"/>
            </a:endParaRPr>
          </a:p>
        </p:txBody>
      </p:sp>
      <p:sp>
        <p:nvSpPr>
          <p:cNvPr id="3" name="Title 1">
            <a:extLst>
              <a:ext uri="{FF2B5EF4-FFF2-40B4-BE49-F238E27FC236}">
                <a16:creationId xmlns:a16="http://schemas.microsoft.com/office/drawing/2014/main" id="{A1A6247F-E29A-4F5F-0444-C7B1184D5113}"/>
              </a:ext>
            </a:extLst>
          </p:cNvPr>
          <p:cNvSpPr>
            <a:spLocks noGrp="1"/>
          </p:cNvSpPr>
          <p:nvPr>
            <p:ph type="title"/>
          </p:nvPr>
        </p:nvSpPr>
        <p:spPr>
          <a:xfrm>
            <a:off x="606511" y="239"/>
            <a:ext cx="10515600" cy="763588"/>
          </a:xfrm>
        </p:spPr>
        <p:txBody>
          <a:bodyPr>
            <a:normAutofit/>
          </a:bodyPr>
          <a:lstStyle/>
          <a:p>
            <a:r>
              <a:rPr lang="en-US" sz="4400" b="1">
                <a:latin typeface="Garamond"/>
                <a:cs typeface="Arial"/>
              </a:rPr>
              <a:t>Total #Patient Visits and Unique Pts FY24</a:t>
            </a:r>
            <a:endParaRPr lang="en-US" sz="4400" b="1"/>
          </a:p>
        </p:txBody>
      </p:sp>
      <p:pic>
        <p:nvPicPr>
          <p:cNvPr id="9" name="Picture 8" descr="A graph of medical visits&#10;&#10;AI-generated content may be incorrect.">
            <a:extLst>
              <a:ext uri="{FF2B5EF4-FFF2-40B4-BE49-F238E27FC236}">
                <a16:creationId xmlns:a16="http://schemas.microsoft.com/office/drawing/2014/main" id="{AE9B6E47-80A1-0129-439A-0BA2F4C66098}"/>
              </a:ext>
            </a:extLst>
          </p:cNvPr>
          <p:cNvPicPr>
            <a:picLocks noChangeAspect="1"/>
          </p:cNvPicPr>
          <p:nvPr/>
        </p:nvPicPr>
        <p:blipFill>
          <a:blip r:embed="rId3"/>
          <a:stretch>
            <a:fillRect/>
          </a:stretch>
        </p:blipFill>
        <p:spPr>
          <a:xfrm>
            <a:off x="-514" y="787338"/>
            <a:ext cx="12177582" cy="5442159"/>
          </a:xfrm>
          <a:prstGeom prst="rect">
            <a:avLst/>
          </a:prstGeom>
        </p:spPr>
      </p:pic>
    </p:spTree>
    <p:extLst>
      <p:ext uri="{BB962C8B-B14F-4D97-AF65-F5344CB8AC3E}">
        <p14:creationId xmlns:p14="http://schemas.microsoft.com/office/powerpoint/2010/main" val="4216727286"/>
      </p:ext>
    </p:extLst>
  </p:cSld>
  <p:clrMapOvr>
    <a:masterClrMapping/>
  </p:clrMapOvr>
  <p:transition>
    <p:fade/>
  </p:transition>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diatric Pain Symposium Integrative Health" id="{F0AC5341-BF57-E849-94D7-A5CA49F5EEC8}" vid="{F016AC0E-27E8-2745-9404-FD18BE5B8BB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2798</Words>
  <Application>Microsoft Macintosh PowerPoint</Application>
  <PresentationFormat>Widescreen</PresentationFormat>
  <Paragraphs>462</Paragraphs>
  <Slides>51</Slides>
  <Notes>21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51</vt:i4>
      </vt:variant>
    </vt:vector>
  </HeadingPairs>
  <TitlesOfParts>
    <vt:vector size="65" baseType="lpstr">
      <vt:lpstr>Arial</vt:lpstr>
      <vt:lpstr>Calibri</vt:lpstr>
      <vt:lpstr>Calibri Light</vt:lpstr>
      <vt:lpstr>Garamond</vt:lpstr>
      <vt:lpstr>Helvetica</vt:lpstr>
      <vt:lpstr>Helvetica Neue</vt:lpstr>
      <vt:lpstr>Red Hat Display Bold</vt:lpstr>
      <vt:lpstr>Tenorite</vt:lpstr>
      <vt:lpstr>Times New Roman</vt:lpstr>
      <vt:lpstr>Trebuchet MS</vt:lpstr>
      <vt:lpstr>Office Theme</vt:lpstr>
      <vt:lpstr>1_Office Theme</vt:lpstr>
      <vt:lpstr>1_Custom Design</vt:lpstr>
      <vt:lpstr>Custom Design</vt:lpstr>
      <vt:lpstr>Operational Science &amp; Financial Models for Group Medical Visits</vt:lpstr>
      <vt:lpstr>Outline </vt:lpstr>
      <vt:lpstr>Osher Centers for Integrative Health  &amp; Group Medical Visits</vt:lpstr>
      <vt:lpstr>Overview of The Collaborative: Research, Education, and Clinics</vt:lpstr>
      <vt:lpstr>Group Medical Visits: Growing nationally at Osher Centers</vt:lpstr>
      <vt:lpstr>GMV: Overall Themes</vt:lpstr>
      <vt:lpstr>OCIH at UC San Francisco Kavita K. Mishra, MD, MPH  Gabriela Gutierrez, BS  </vt:lpstr>
      <vt:lpstr>OCIH/Cancer Group Medical Visits</vt:lpstr>
      <vt:lpstr>Total #Patient Visits and Unique Pts FY24</vt:lpstr>
      <vt:lpstr>Examples: Access, Innovation, Satisfaction</vt:lpstr>
      <vt:lpstr>Analysis: GMV Operations</vt:lpstr>
      <vt:lpstr>Priority Areas for Operational Workflow</vt:lpstr>
      <vt:lpstr>Flyers </vt:lpstr>
      <vt:lpstr>FAQs</vt:lpstr>
      <vt:lpstr>PowerPoint Presentation</vt:lpstr>
      <vt:lpstr>Referral Process Simplified</vt:lpstr>
      <vt:lpstr>PowerPoint Presentation</vt:lpstr>
      <vt:lpstr>PowerPoint Presentation</vt:lpstr>
      <vt:lpstr>Consent Form and Slides</vt:lpstr>
      <vt:lpstr>GMV Content for Patients </vt:lpstr>
      <vt:lpstr>Patient  Onboarding  Instructions</vt:lpstr>
      <vt:lpstr>Staff  Workflow</vt:lpstr>
      <vt:lpstr>GMV Operations: Key Pearls </vt:lpstr>
      <vt:lpstr>OCIH Madison – Wisconsin  Greta Kuphal, MD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OCIH Vanderbilt  Gurjeet Birdee, MD Katy Hansen, PhD</vt:lpstr>
      <vt:lpstr>Vanderbilt IMGV Snapshot: Billable group visits</vt:lpstr>
      <vt:lpstr>Group Format</vt:lpstr>
      <vt:lpstr>Snapshot: 2024 Integrative Medical Group Visits at Vanderbilt</vt:lpstr>
      <vt:lpstr>Building a Cohesive Program</vt:lpstr>
      <vt:lpstr>Administrative Support</vt:lpstr>
      <vt:lpstr>Documentation</vt:lpstr>
      <vt:lpstr>Billing and Cost Variables</vt:lpstr>
      <vt:lpstr>Cost estimations</vt:lpstr>
      <vt:lpstr>Example of margins based on different groups</vt:lpstr>
      <vt:lpstr>Margin as function of varying class size</vt:lpstr>
      <vt:lpstr>PowerPoint Presentation</vt:lpstr>
      <vt:lpstr>Group experience survey results</vt:lpstr>
      <vt:lpstr>Group experience survey results</vt:lpstr>
      <vt:lpstr>Group feedback: What did you find most helpful?</vt:lpstr>
      <vt:lpstr>Suggestions for improvement and adjustments</vt:lpstr>
      <vt:lpstr>Vanderbilt: Key Takeaways</vt:lpstr>
      <vt:lpstr>Operational Science &amp; Financial Models for Group Medical Visits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Kremer, Tammy R</dc:creator>
  <cp:lastModifiedBy>Mishra, Kavita (Radiation Oncology)</cp:lastModifiedBy>
  <cp:revision>3</cp:revision>
  <dcterms:created xsi:type="dcterms:W3CDTF">2020-02-05T00:42:30Z</dcterms:created>
  <dcterms:modified xsi:type="dcterms:W3CDTF">2025-02-28T00:36:06Z</dcterms:modified>
</cp:coreProperties>
</file>